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bookmarkIdSeed="3">
  <p:sldMasterIdLst>
    <p:sldMasterId id="2147483648" r:id="rId5"/>
  </p:sldMasterIdLst>
  <p:notesMasterIdLst>
    <p:notesMasterId r:id="rId18"/>
  </p:notesMasterIdLst>
  <p:handoutMasterIdLst>
    <p:handoutMasterId r:id="rId19"/>
  </p:handoutMasterIdLst>
  <p:sldIdLst>
    <p:sldId id="313" r:id="rId6"/>
    <p:sldId id="311" r:id="rId7"/>
    <p:sldId id="312" r:id="rId8"/>
    <p:sldId id="257" r:id="rId9"/>
    <p:sldId id="318" r:id="rId10"/>
    <p:sldId id="262" r:id="rId11"/>
    <p:sldId id="314" r:id="rId12"/>
    <p:sldId id="316" r:id="rId13"/>
    <p:sldId id="317" r:id="rId14"/>
    <p:sldId id="292" r:id="rId15"/>
    <p:sldId id="295" r:id="rId16"/>
    <p:sldId id="294" r:id="rId17"/>
  </p:sldIdLst>
  <p:sldSz cx="9217025" cy="5184775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3">
          <p15:clr>
            <a:srgbClr val="A4A3A4"/>
          </p15:clr>
        </p15:guide>
        <p15:guide id="2" pos="290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28F"/>
    <a:srgbClr val="72CC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72" autoAdjust="0"/>
    <p:restoredTop sz="57260" autoAdjust="0"/>
  </p:normalViewPr>
  <p:slideViewPr>
    <p:cSldViewPr>
      <p:cViewPr varScale="1">
        <p:scale>
          <a:sx n="71" d="100"/>
          <a:sy n="71" d="100"/>
        </p:scale>
        <p:origin x="990" y="66"/>
      </p:cViewPr>
      <p:guideLst>
        <p:guide orient="horz" pos="1633"/>
        <p:guide pos="29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EE1759E-71F4-4BA6-90F2-185C2D0611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2AD120-6733-4950-93CB-89489E9CD0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CCA18-5763-45A1-92AF-F10A439C732D}" type="datetimeFigureOut">
              <a:rPr lang="en-GB" smtClean="0"/>
              <a:t>05/09/2018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E1FF0D-72BE-4982-ADB2-788775549DD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77FC08-C851-4795-BDD9-70B3D8F143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44805-6170-48E0-BD55-1C3E82DD9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267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31B4B1C-9BFA-4204-AF07-2C8D95326D7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843914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1B4B1C-9BFA-4204-AF07-2C8D95326D7E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24589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1B4B1C-9BFA-4204-AF07-2C8D95326D7E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8419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1B4B1C-9BFA-4204-AF07-2C8D95326D7E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969267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1B4B1C-9BFA-4204-AF07-2C8D95326D7E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36208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1B4B1C-9BFA-4204-AF07-2C8D95326D7E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727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1B4B1C-9BFA-4204-AF07-2C8D95326D7E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57299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1B4B1C-9BFA-4204-AF07-2C8D95326D7E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08861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1B4B1C-9BFA-4204-AF07-2C8D95326D7E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26167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90550" y="873125"/>
            <a:ext cx="7767638" cy="43703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9700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1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2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F86707-E9A2-4302-B0D2-6EC5692B9E71}" type="slidenum"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137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1B4B1C-9BFA-4204-AF07-2C8D95326D7E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5909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1B4B1C-9BFA-4204-AF07-2C8D95326D7E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84208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1B4B1C-9BFA-4204-AF07-2C8D95326D7E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40436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AudScot_315U_60%.jpg                                           0011B1C0Macintosh HD                   C10B7EE8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4343400"/>
            <a:ext cx="21209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AudScot_315U_60%.jpg                                           0011B1C0Macintosh HD                   C10B7EE8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4343400"/>
            <a:ext cx="21209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Swirls1.jpg                                                    005B7C68Macintosh HD                   C83AFA24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218613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915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S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23EDA-0635-4937-92A4-47ED24CFE164}" type="slidenum">
              <a:rPr lang="en-US" altLang="en-US"/>
              <a:pPr>
                <a:defRPr/>
              </a:pPr>
              <a:t>‹#›</a:t>
            </a:fld>
            <a:endParaRPr lang="en-US" altLang="en-US" sz="1400" dirty="0">
              <a:solidFill>
                <a:schemeClr val="tx1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61369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 Exhibits 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5999" y="1079998"/>
            <a:ext cx="3240000" cy="3600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10AD6-86AA-4667-9A4D-4155096F3B3C}" type="slidenum">
              <a:rPr lang="en-US" altLang="en-US"/>
              <a:pPr>
                <a:defRPr/>
              </a:pPr>
              <a:t>‹#›</a:t>
            </a:fld>
            <a:endParaRPr lang="en-US" altLang="en-US" sz="1400" dirty="0">
              <a:solidFill>
                <a:schemeClr val="tx1"/>
              </a:solidFill>
              <a:latin typeface="Time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6553200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3780000" y="1079499"/>
            <a:ext cx="5040000" cy="360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9890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 Exhibits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B9D12-442F-4E58-AF89-2C3E5F56A44F}" type="slidenum">
              <a:rPr lang="en-US" altLang="en-US"/>
              <a:pPr>
                <a:defRPr/>
              </a:pPr>
              <a:t>‹#›</a:t>
            </a:fld>
            <a:endParaRPr lang="en-US" altLang="en-US" sz="1400" dirty="0">
              <a:solidFill>
                <a:schemeClr val="tx1"/>
              </a:solidFill>
              <a:latin typeface="Time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6553200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1"/>
          </p:nvPr>
        </p:nvSpPr>
        <p:spPr>
          <a:xfrm>
            <a:off x="4860000" y="1079499"/>
            <a:ext cx="3960000" cy="360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2"/>
          </p:nvPr>
        </p:nvSpPr>
        <p:spPr>
          <a:xfrm>
            <a:off x="306000" y="1080219"/>
            <a:ext cx="3960000" cy="360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3214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S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E591A-26D6-42C7-A432-2AFEC982763F}" type="slidenum">
              <a:rPr lang="en-US" altLang="en-US"/>
              <a:pPr>
                <a:defRPr/>
              </a:pPr>
              <a:t>‹#›</a:t>
            </a:fld>
            <a:endParaRPr lang="en-US" altLang="en-US" sz="1400" dirty="0">
              <a:solidFill>
                <a:schemeClr val="tx1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92662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(1 line) and Two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GIB_377_AW-RGB.w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64" y="229234"/>
            <a:ext cx="1390554" cy="398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456" y="1034233"/>
            <a:ext cx="8092113" cy="489900"/>
          </a:xfrm>
        </p:spPr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2456" y="1578567"/>
            <a:ext cx="3955338" cy="3075483"/>
          </a:xfrm>
        </p:spPr>
        <p:txBody>
          <a:bodyPr/>
          <a:lstStyle>
            <a:lvl1pPr>
              <a:defRPr sz="20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9231" y="1578567"/>
            <a:ext cx="3955338" cy="3075483"/>
          </a:xfrm>
        </p:spPr>
        <p:txBody>
          <a:bodyPr/>
          <a:lstStyle>
            <a:lvl1pPr>
              <a:defRPr sz="20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3768E-509B-46C9-8BD9-CFE53BB45C3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07302" y="4769513"/>
            <a:ext cx="7765663" cy="415262"/>
          </a:xfrm>
          <a:prstGeom prst="rect">
            <a:avLst/>
          </a:prstGeom>
        </p:spPr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Presentation title - edit in Header and Footer</a:t>
            </a:r>
          </a:p>
        </p:txBody>
      </p:sp>
    </p:spTree>
    <p:extLst>
      <p:ext uri="{BB962C8B-B14F-4D97-AF65-F5344CB8AC3E}">
        <p14:creationId xmlns:p14="http://schemas.microsoft.com/office/powerpoint/2010/main" val="1985488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AudScot_315U_60%.jpg                                           0011B1C0Macintosh HD                   C10B7EE8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4343400"/>
            <a:ext cx="21209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5" y="75177"/>
            <a:ext cx="9001000" cy="5035213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ctrTitle" idx="4294967295" hasCustomPrompt="1"/>
          </p:nvPr>
        </p:nvSpPr>
        <p:spPr>
          <a:xfrm>
            <a:off x="381000" y="609600"/>
            <a:ext cx="4011488" cy="1524000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90000"/>
              </a:lnSpc>
            </a:pPr>
            <a:r>
              <a:rPr lang="en-GB" altLang="en-US" dirty="0"/>
              <a:t>Insert title here</a:t>
            </a:r>
            <a:endParaRPr lang="en-US" alt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4294967295" hasCustomPrompt="1"/>
          </p:nvPr>
        </p:nvSpPr>
        <p:spPr>
          <a:xfrm>
            <a:off x="360040" y="3816523"/>
            <a:ext cx="3939480" cy="414337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z="1400" dirty="0">
                <a:solidFill>
                  <a:srgbClr val="72CCD2"/>
                </a:solidFill>
              </a:rPr>
              <a:t>Insert presenter’s name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788" y="4698662"/>
            <a:ext cx="2120900" cy="28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6768752" y="288131"/>
            <a:ext cx="2087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0728F"/>
                </a:solidFill>
                <a:latin typeface="+mn-lt"/>
              </a:rPr>
              <a:t>Professional Support</a:t>
            </a:r>
          </a:p>
        </p:txBody>
      </p:sp>
    </p:spTree>
    <p:extLst>
      <p:ext uri="{BB962C8B-B14F-4D97-AF65-F5344CB8AC3E}">
        <p14:creationId xmlns:p14="http://schemas.microsoft.com/office/powerpoint/2010/main" val="4041604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6553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79500"/>
            <a:ext cx="8523288" cy="339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4724400"/>
            <a:ext cx="677863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rgbClr val="00728F"/>
                </a:solidFill>
                <a:latin typeface="+mn-lt"/>
              </a:defRPr>
            </a:lvl1pPr>
          </a:lstStyle>
          <a:p>
            <a:pPr>
              <a:defRPr/>
            </a:pPr>
            <a:fld id="{60A2058C-6906-4159-872F-475F0CBAEF6D}" type="slidenum">
              <a:rPr lang="en-US" altLang="en-US"/>
              <a:pPr>
                <a:defRPr/>
              </a:pPr>
              <a:t>‹#›</a:t>
            </a:fld>
            <a:endParaRPr lang="en-US" altLang="en-US" sz="1400" dirty="0">
              <a:solidFill>
                <a:schemeClr val="tx1"/>
              </a:solidFill>
              <a:latin typeface="Times"/>
            </a:endParaRPr>
          </a:p>
        </p:txBody>
      </p:sp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358775" y="762000"/>
            <a:ext cx="8493125" cy="0"/>
          </a:xfrm>
          <a:prstGeom prst="line">
            <a:avLst/>
          </a:prstGeom>
          <a:noFill/>
          <a:ln w="19050">
            <a:solidFill>
              <a:srgbClr val="72CCD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7664" y="288628"/>
            <a:ext cx="1676668" cy="216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2" r:id="rId4"/>
    <p:sldLayoutId id="2147483655" r:id="rId5"/>
    <p:sldLayoutId id="2147483658" r:id="rId6"/>
    <p:sldLayoutId id="2147483659" r:id="rId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728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728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728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728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728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728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728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728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728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b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1800" b="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acairns@audit-scotland.gov.uk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18" Type="http://schemas.openxmlformats.org/officeDocument/2006/relationships/image" Target="../media/image25.jpeg"/><Relationship Id="rId26" Type="http://schemas.openxmlformats.org/officeDocument/2006/relationships/image" Target="../media/image33.PNG"/><Relationship Id="rId3" Type="http://schemas.openxmlformats.org/officeDocument/2006/relationships/image" Target="../media/image10.jpeg"/><Relationship Id="rId21" Type="http://schemas.openxmlformats.org/officeDocument/2006/relationships/image" Target="../media/image28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5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3.jpeg"/><Relationship Id="rId20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24" Type="http://schemas.openxmlformats.org/officeDocument/2006/relationships/image" Target="../media/image31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23" Type="http://schemas.openxmlformats.org/officeDocument/2006/relationships/image" Target="../media/image30.jpeg"/><Relationship Id="rId10" Type="http://schemas.openxmlformats.org/officeDocument/2006/relationships/image" Target="../media/image17.jpeg"/><Relationship Id="rId19" Type="http://schemas.openxmlformats.org/officeDocument/2006/relationships/image" Target="../media/image26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Relationship Id="rId22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88032" y="864195"/>
            <a:ext cx="4608512" cy="2304256"/>
          </a:xfrm>
        </p:spPr>
        <p:txBody>
          <a:bodyPr/>
          <a:lstStyle/>
          <a:p>
            <a:r>
              <a:rPr lang="en-GB" sz="3600" dirty="0"/>
              <a:t>The National Fraud Initiative</a:t>
            </a:r>
            <a:br>
              <a:rPr lang="en-GB" sz="3600" dirty="0"/>
            </a:br>
            <a:r>
              <a:rPr lang="en-GB" sz="3600" dirty="0"/>
              <a:t>in Scotland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60040" y="3816523"/>
            <a:ext cx="4464496" cy="648072"/>
          </a:xfrm>
        </p:spPr>
        <p:txBody>
          <a:bodyPr/>
          <a:lstStyle/>
          <a:p>
            <a:r>
              <a:rPr lang="en-GB" sz="1600" dirty="0">
                <a:solidFill>
                  <a:srgbClr val="00728F"/>
                </a:solidFill>
              </a:rPr>
              <a:t>Anne Cairns</a:t>
            </a:r>
            <a:br>
              <a:rPr lang="en-GB" sz="1600" dirty="0">
                <a:solidFill>
                  <a:srgbClr val="00728F"/>
                </a:solidFill>
              </a:rPr>
            </a:br>
            <a:r>
              <a:rPr lang="en-GB" sz="1600" dirty="0">
                <a:solidFill>
                  <a:srgbClr val="00728F"/>
                </a:solidFill>
              </a:rPr>
              <a:t>July 2018</a:t>
            </a:r>
          </a:p>
        </p:txBody>
      </p:sp>
    </p:spTree>
    <p:extLst>
      <p:ext uri="{BB962C8B-B14F-4D97-AF65-F5344CB8AC3E}">
        <p14:creationId xmlns:p14="http://schemas.microsoft.com/office/powerpoint/2010/main" val="4072616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Case study – App check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728F"/>
                </a:solidFill>
              </a:rPr>
              <a:t>	</a:t>
            </a:r>
          </a:p>
          <a:p>
            <a:r>
              <a:rPr lang="en-GB" dirty="0">
                <a:solidFill>
                  <a:srgbClr val="00728F"/>
                </a:solidFill>
              </a:rPr>
              <a:t>	An individual applied to East Dunbartonshire Council for a taxi licence. </a:t>
            </a:r>
          </a:p>
          <a:p>
            <a:r>
              <a:rPr lang="en-GB" dirty="0">
                <a:solidFill>
                  <a:srgbClr val="00728F"/>
                </a:solidFill>
              </a:rPr>
              <a:t>	</a:t>
            </a:r>
          </a:p>
          <a:p>
            <a:r>
              <a:rPr lang="en-GB" dirty="0">
                <a:solidFill>
                  <a:srgbClr val="00728F"/>
                </a:solidFill>
              </a:rPr>
              <a:t>	</a:t>
            </a:r>
            <a:r>
              <a:rPr lang="en-GB" dirty="0" err="1">
                <a:solidFill>
                  <a:srgbClr val="00728F"/>
                </a:solidFill>
              </a:rPr>
              <a:t>AppCheck</a:t>
            </a:r>
            <a:r>
              <a:rPr lang="en-GB" dirty="0">
                <a:solidFill>
                  <a:srgbClr val="00728F"/>
                </a:solidFill>
              </a:rPr>
              <a:t> discovered that the applicant has a Glasgow address and also a tenancy in Milton Keynes.  The investigation led to Milton Keynes Council recovering their property.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B23EDA-0635-4937-92A4-47ED24CFE164}" type="slidenum">
              <a:rPr lang="en-US" altLang="en-US" smtClean="0"/>
              <a:pPr>
                <a:defRPr/>
              </a:pPr>
              <a:t>10</a:t>
            </a:fld>
            <a:endParaRPr lang="en-US" altLang="en-US" sz="1400" dirty="0">
              <a:solidFill>
                <a:schemeClr val="tx1"/>
              </a:solidFill>
              <a:latin typeface="Time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B6D991-9F87-4EA5-8999-61A87FC01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40" y="3535056"/>
            <a:ext cx="1296000" cy="118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4EFB9C-7E60-4FBA-84D6-C8E0B6CD9E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1437" y="3798362"/>
            <a:ext cx="924694" cy="92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245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The future…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28F"/>
                </a:solidFill>
              </a:rPr>
              <a:t>The Digital Economy Act </a:t>
            </a:r>
            <a:br>
              <a:rPr lang="en-GB" dirty="0">
                <a:solidFill>
                  <a:srgbClr val="00728F"/>
                </a:solidFill>
              </a:rPr>
            </a:br>
            <a:endParaRPr lang="en-GB" dirty="0">
              <a:solidFill>
                <a:srgbClr val="00728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28F"/>
                </a:solidFill>
              </a:rPr>
              <a:t>New data sets</a:t>
            </a:r>
            <a:br>
              <a:rPr lang="en-GB" dirty="0">
                <a:solidFill>
                  <a:srgbClr val="00728F"/>
                </a:solidFill>
              </a:rPr>
            </a:br>
            <a:endParaRPr lang="en-GB" dirty="0">
              <a:solidFill>
                <a:srgbClr val="00728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28F"/>
                </a:solidFill>
              </a:rPr>
              <a:t>Pilot activity </a:t>
            </a:r>
            <a:br>
              <a:rPr lang="en-GB" dirty="0">
                <a:solidFill>
                  <a:srgbClr val="00728F"/>
                </a:solidFill>
              </a:rPr>
            </a:br>
            <a:endParaRPr lang="en-GB" dirty="0">
              <a:solidFill>
                <a:srgbClr val="00728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28F"/>
                </a:solidFill>
              </a:rPr>
              <a:t>Training/updates in the Autumn </a:t>
            </a:r>
            <a:br>
              <a:rPr lang="en-GB" dirty="0">
                <a:solidFill>
                  <a:srgbClr val="00728F"/>
                </a:solidFill>
              </a:rPr>
            </a:br>
            <a:endParaRPr lang="en-GB" dirty="0">
              <a:solidFill>
                <a:srgbClr val="00728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28F"/>
                </a:solidFill>
              </a:rPr>
              <a:t>More frequent matches released?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solidFill>
                <a:srgbClr val="00728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28F"/>
                </a:solidFill>
              </a:rPr>
              <a:t>New participants - volunteers?</a:t>
            </a:r>
            <a:br>
              <a:rPr lang="en-GB" dirty="0"/>
            </a:b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B23EDA-0635-4937-92A4-47ED24CFE164}" type="slidenum">
              <a:rPr lang="en-US" altLang="en-US" smtClean="0"/>
              <a:pPr>
                <a:defRPr/>
              </a:pPr>
              <a:t>11</a:t>
            </a:fld>
            <a:endParaRPr lang="en-US" altLang="en-US" sz="1400" dirty="0">
              <a:solidFill>
                <a:schemeClr val="tx1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546415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2248" y="1079500"/>
            <a:ext cx="6595840" cy="3397250"/>
          </a:xfrm>
        </p:spPr>
        <p:txBody>
          <a:bodyPr/>
          <a:lstStyle/>
          <a:p>
            <a:r>
              <a:rPr lang="en-GB" b="1" dirty="0">
                <a:solidFill>
                  <a:srgbClr val="007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Anne Cairns </a:t>
            </a:r>
            <a:endParaRPr lang="en-GB" dirty="0">
              <a:solidFill>
                <a:srgbClr val="0072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rgbClr val="007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 (Professional Support)</a:t>
            </a:r>
          </a:p>
          <a:p>
            <a:endParaRPr lang="en-GB" dirty="0">
              <a:solidFill>
                <a:srgbClr val="0072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rgbClr val="007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0131 625 1926 or </a:t>
            </a:r>
            <a:r>
              <a:rPr lang="en-GB" b="1" dirty="0">
                <a:solidFill>
                  <a:srgbClr val="007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007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07976630963 </a:t>
            </a:r>
          </a:p>
          <a:p>
            <a:endParaRPr lang="en-GB" dirty="0">
              <a:solidFill>
                <a:srgbClr val="0072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rgbClr val="0072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rgbClr val="00728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acairns@audit-scotland.gov.uk</a:t>
            </a:r>
            <a:endParaRPr lang="en-GB" dirty="0">
              <a:solidFill>
                <a:srgbClr val="0072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B23EDA-0635-4937-92A4-47ED24CFE164}" type="slidenum">
              <a:rPr lang="en-US" altLang="en-US" smtClean="0"/>
              <a:pPr>
                <a:defRPr/>
              </a:pPr>
              <a:t>12</a:t>
            </a:fld>
            <a:endParaRPr lang="en-US" altLang="en-US" sz="1400" dirty="0">
              <a:solidFill>
                <a:schemeClr val="tx1"/>
              </a:solidFill>
              <a:latin typeface="Time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94" y="3024435"/>
            <a:ext cx="500063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20" y="2044005"/>
            <a:ext cx="811213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965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68EC4-3F6F-4DB3-856D-5AFBA6BD2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Fraud &amp; irregularities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33CE2-B6A2-4564-97F6-CF9F5A0E4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solidFill>
                <a:srgbClr val="00728F"/>
              </a:solidFill>
            </a:endParaRPr>
          </a:p>
          <a:p>
            <a:r>
              <a:rPr lang="en-GB" dirty="0">
                <a:solidFill>
                  <a:srgbClr val="00728F"/>
                </a:solidFill>
              </a:rPr>
              <a:t>Public sector fraud &amp; the role of auditors</a:t>
            </a:r>
          </a:p>
          <a:p>
            <a:endParaRPr lang="en-GB" dirty="0">
              <a:solidFill>
                <a:srgbClr val="00728F"/>
              </a:solidFill>
            </a:endParaRPr>
          </a:p>
          <a:p>
            <a:endParaRPr lang="en-GB" dirty="0">
              <a:solidFill>
                <a:srgbClr val="00728F"/>
              </a:solidFill>
            </a:endParaRPr>
          </a:p>
          <a:p>
            <a:r>
              <a:rPr lang="en-GB" dirty="0">
                <a:solidFill>
                  <a:srgbClr val="00728F"/>
                </a:solidFill>
              </a:rPr>
              <a:t>The National Fraud Initiative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B55728-C064-44CD-B355-6F1F70C9D2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B23EDA-0635-4937-92A4-47ED24CFE164}" type="slidenum">
              <a:rPr lang="en-US" altLang="en-US" smtClean="0"/>
              <a:pPr>
                <a:defRPr/>
              </a:pPr>
              <a:t>2</a:t>
            </a:fld>
            <a:endParaRPr lang="en-US" altLang="en-US" sz="1400" dirty="0">
              <a:solidFill>
                <a:schemeClr val="tx1"/>
              </a:solidFill>
              <a:latin typeface="Time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48CA0A-1424-4E25-B695-026AE350E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720" y="2836919"/>
            <a:ext cx="2016224" cy="134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610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E5957-0609-45BC-93B3-4D0C74417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Role of auditors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3B4FE-B4E7-4EF5-8DE2-CFE76E96D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2008" y="504155"/>
            <a:ext cx="8827071" cy="3686605"/>
          </a:xfrm>
        </p:spPr>
        <p:txBody>
          <a:bodyPr/>
          <a:lstStyle/>
          <a:p>
            <a:endParaRPr lang="en-GB" dirty="0">
              <a:solidFill>
                <a:srgbClr val="00728F"/>
              </a:solidFill>
            </a:endParaRPr>
          </a:p>
          <a:p>
            <a:r>
              <a:rPr lang="en-GB" dirty="0">
                <a:solidFill>
                  <a:srgbClr val="00728F"/>
                </a:solidFill>
              </a:rPr>
              <a:t>     Audited bodies are responsible for establishing arrangements for the prevention and detection of fraud, error and irregularities, bribery and corruption.</a:t>
            </a:r>
            <a:br>
              <a:rPr lang="en-GB" dirty="0">
                <a:solidFill>
                  <a:srgbClr val="00728F"/>
                </a:solidFill>
              </a:rPr>
            </a:br>
            <a:endParaRPr lang="en-GB" dirty="0">
              <a:solidFill>
                <a:srgbClr val="00728F"/>
              </a:solidFill>
            </a:endParaRPr>
          </a:p>
          <a:p>
            <a:endParaRPr lang="en-GB" dirty="0">
              <a:solidFill>
                <a:srgbClr val="00728F"/>
              </a:solidFill>
            </a:endParaRPr>
          </a:p>
          <a:p>
            <a:r>
              <a:rPr lang="en-GB" dirty="0">
                <a:solidFill>
                  <a:srgbClr val="00728F"/>
                </a:solidFill>
              </a:rPr>
              <a:t>     ISAs include certain requirements relating to the auditor’s consideration of fraud. The nature of public sector organisations means that there are specific fraud risks that are relevant to a public sector audit.</a:t>
            </a:r>
          </a:p>
          <a:p>
            <a:r>
              <a:rPr lang="en-GB" dirty="0">
                <a:solidFill>
                  <a:srgbClr val="00728F"/>
                </a:solidFill>
              </a:rPr>
              <a:t>     These include taxation receipts, welfare benefits, and grants.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7D2892-B474-4B79-8C8D-5B09BF51E8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B23EDA-0635-4937-92A4-47ED24CFE164}" type="slidenum">
              <a:rPr lang="en-US" altLang="en-US" smtClean="0"/>
              <a:pPr>
                <a:defRPr/>
              </a:pPr>
              <a:t>3</a:t>
            </a:fld>
            <a:endParaRPr lang="en-US" altLang="en-US" sz="1400" dirty="0">
              <a:solidFill>
                <a:schemeClr val="tx1"/>
              </a:solidFill>
              <a:latin typeface="Time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5BB480-5924-4244-99BA-2960A0971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632" y="339066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74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The National Fraud Initiative</a:t>
            </a:r>
          </a:p>
        </p:txBody>
      </p:sp>
      <p:sp>
        <p:nvSpPr>
          <p:cNvPr id="42" name="Content Placeholder 41"/>
          <p:cNvSpPr>
            <a:spLocks noGrp="1"/>
          </p:cNvSpPr>
          <p:nvPr>
            <p:ph idx="1"/>
          </p:nvPr>
        </p:nvSpPr>
        <p:spPr>
          <a:xfrm>
            <a:off x="304800" y="792187"/>
            <a:ext cx="8523288" cy="3684563"/>
          </a:xfrm>
        </p:spPr>
        <p:txBody>
          <a:bodyPr/>
          <a:lstStyle/>
          <a:p>
            <a:pPr marL="0" indent="0"/>
            <a:endParaRPr lang="en-GB" dirty="0">
              <a:solidFill>
                <a:srgbClr val="00728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28F"/>
                </a:solidFill>
              </a:rPr>
              <a:t>The National Fraud Initiative in Scotland is a counter-fraud exercise led by Audit Scotland, and overseen by the Cabinet Office for the UK as a whole. 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solidFill>
                <a:srgbClr val="00728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28F"/>
                </a:solidFill>
              </a:rPr>
              <a:t>NFI runs every two years and uses computerised techniques to compare information about individuals held by different public bodies that might suggest the existence of fraud or error.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solidFill>
                <a:srgbClr val="00728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28F"/>
                </a:solidFill>
              </a:rPr>
              <a:t>AppCheck - access to the information required to evaluate applications.</a:t>
            </a:r>
            <a:br>
              <a:rPr lang="en-GB" dirty="0">
                <a:solidFill>
                  <a:srgbClr val="00728F"/>
                </a:solidFill>
              </a:rPr>
            </a:br>
            <a:endParaRPr lang="en-GB" dirty="0">
              <a:solidFill>
                <a:srgbClr val="00728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28F"/>
                </a:solidFill>
              </a:rPr>
              <a:t>ReCheck - a flexible data matching service which complements the national exercise and can help identify fraud earlier.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solidFill>
                <a:srgbClr val="00728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solidFill>
                <a:srgbClr val="00728F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23EDA-0635-4937-92A4-47ED24CFE164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54131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5B3A4-809C-4F85-AFBD-424F49676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Key features of the NFI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8A957C-F36B-47A5-A786-E655F7E6D9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26134" y="1079500"/>
            <a:ext cx="5880619" cy="33972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E875BA-E3D5-4446-831A-21B631A194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B23EDA-0635-4937-92A4-47ED24CFE164}" type="slidenum">
              <a:rPr lang="en-US" altLang="en-US" smtClean="0"/>
              <a:pPr>
                <a:defRPr/>
              </a:pPr>
              <a:t>5</a:t>
            </a:fld>
            <a:endParaRPr lang="en-US" altLang="en-US" sz="1400" dirty="0">
              <a:solidFill>
                <a:schemeClr val="tx1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065436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/>
          <p:cNvSpPr/>
          <p:nvPr/>
        </p:nvSpPr>
        <p:spPr>
          <a:xfrm>
            <a:off x="6077414" y="2612364"/>
            <a:ext cx="966507" cy="450067"/>
          </a:xfrm>
          <a:prstGeom prst="roundRect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3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8686" name="Group 6"/>
          <p:cNvGrpSpPr>
            <a:grpSpLocks/>
          </p:cNvGrpSpPr>
          <p:nvPr/>
        </p:nvGrpSpPr>
        <p:grpSpPr bwMode="auto">
          <a:xfrm>
            <a:off x="897255" y="1499315"/>
            <a:ext cx="562641" cy="249568"/>
            <a:chOff x="45288" y="1399661"/>
            <a:chExt cx="1089136" cy="432729"/>
          </a:xfrm>
        </p:grpSpPr>
        <p:sp>
          <p:nvSpPr>
            <p:cNvPr id="89" name="Rectangle 88"/>
            <p:cNvSpPr/>
            <p:nvPr/>
          </p:nvSpPr>
          <p:spPr>
            <a:xfrm>
              <a:off x="44969" y="1400497"/>
              <a:ext cx="1088882" cy="43285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0" name="Rectangle 89"/>
            <p:cNvSpPr/>
            <p:nvPr/>
          </p:nvSpPr>
          <p:spPr>
            <a:xfrm>
              <a:off x="44969" y="1400497"/>
              <a:ext cx="1088882" cy="4328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64008" tIns="64008" rIns="64008" bIns="0" spcCol="1270"/>
            <a:lstStyle/>
            <a:p>
              <a:pPr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900" dirty="0"/>
                <a:t>Blue Badges</a:t>
              </a:r>
            </a:p>
          </p:txBody>
        </p:sp>
      </p:grpSp>
      <p:grpSp>
        <p:nvGrpSpPr>
          <p:cNvPr id="28687" name="Group 8"/>
          <p:cNvGrpSpPr>
            <a:grpSpLocks/>
          </p:cNvGrpSpPr>
          <p:nvPr/>
        </p:nvGrpSpPr>
        <p:grpSpPr bwMode="auto">
          <a:xfrm>
            <a:off x="1852871" y="1499798"/>
            <a:ext cx="1160607" cy="249638"/>
            <a:chOff x="1289864" y="1400497"/>
            <a:chExt cx="1088882" cy="432850"/>
          </a:xfrm>
        </p:grpSpPr>
        <p:sp>
          <p:nvSpPr>
            <p:cNvPr id="87" name="Rectangle 86"/>
            <p:cNvSpPr/>
            <p:nvPr/>
          </p:nvSpPr>
          <p:spPr>
            <a:xfrm>
              <a:off x="1289864" y="1400497"/>
              <a:ext cx="1088882" cy="43285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8" name="Rectangle 87"/>
            <p:cNvSpPr/>
            <p:nvPr/>
          </p:nvSpPr>
          <p:spPr>
            <a:xfrm>
              <a:off x="1499421" y="1400497"/>
              <a:ext cx="879324" cy="4328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64008" tIns="64008" rIns="64008" bIns="0" spcCol="1270"/>
            <a:lstStyle/>
            <a:p>
              <a:pPr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900" dirty="0"/>
                <a:t>Concessionary Travel Pass</a:t>
              </a:r>
            </a:p>
          </p:txBody>
        </p:sp>
      </p:grpSp>
      <p:grpSp>
        <p:nvGrpSpPr>
          <p:cNvPr id="28688" name="Group 10"/>
          <p:cNvGrpSpPr>
            <a:grpSpLocks/>
          </p:cNvGrpSpPr>
          <p:nvPr/>
        </p:nvGrpSpPr>
        <p:grpSpPr bwMode="auto">
          <a:xfrm>
            <a:off x="2728302" y="1499798"/>
            <a:ext cx="1088122" cy="249638"/>
            <a:chOff x="2494734" y="1400497"/>
            <a:chExt cx="1167887" cy="432850"/>
          </a:xfrm>
        </p:grpSpPr>
        <p:sp>
          <p:nvSpPr>
            <p:cNvPr id="85" name="Rectangle 84"/>
            <p:cNvSpPr/>
            <p:nvPr/>
          </p:nvSpPr>
          <p:spPr>
            <a:xfrm>
              <a:off x="2494734" y="1400497"/>
              <a:ext cx="1090599" cy="43285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6" name="Rectangle 85"/>
            <p:cNvSpPr/>
            <p:nvPr/>
          </p:nvSpPr>
          <p:spPr>
            <a:xfrm>
              <a:off x="2967040" y="1400497"/>
              <a:ext cx="695581" cy="4328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64008" tIns="64008" rIns="64008" bIns="0" spcCol="1270"/>
            <a:lstStyle/>
            <a:p>
              <a:pPr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900" dirty="0"/>
                <a:t>Creditors </a:t>
              </a:r>
            </a:p>
          </p:txBody>
        </p:sp>
      </p:grpSp>
      <p:grpSp>
        <p:nvGrpSpPr>
          <p:cNvPr id="28689" name="Group 13"/>
          <p:cNvGrpSpPr>
            <a:grpSpLocks/>
          </p:cNvGrpSpPr>
          <p:nvPr/>
        </p:nvGrpSpPr>
        <p:grpSpPr bwMode="auto">
          <a:xfrm>
            <a:off x="3851447" y="1499798"/>
            <a:ext cx="1014693" cy="249638"/>
            <a:chOff x="3701192" y="1400497"/>
            <a:chExt cx="1088882" cy="432850"/>
          </a:xfrm>
        </p:grpSpPr>
        <p:sp>
          <p:nvSpPr>
            <p:cNvPr id="83" name="Rectangle 82"/>
            <p:cNvSpPr/>
            <p:nvPr/>
          </p:nvSpPr>
          <p:spPr>
            <a:xfrm>
              <a:off x="3701192" y="1400497"/>
              <a:ext cx="1088882" cy="43285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4" name="Rectangle 83"/>
            <p:cNvSpPr/>
            <p:nvPr/>
          </p:nvSpPr>
          <p:spPr>
            <a:xfrm>
              <a:off x="4009646" y="1400497"/>
              <a:ext cx="780428" cy="4328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64008" tIns="64008" rIns="64008" bIns="0" spcCol="1270"/>
            <a:lstStyle/>
            <a:p>
              <a:pPr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900" dirty="0"/>
                <a:t>Council Tax</a:t>
              </a:r>
            </a:p>
          </p:txBody>
        </p:sp>
      </p:grpSp>
      <p:grpSp>
        <p:nvGrpSpPr>
          <p:cNvPr id="28690" name="Group 15"/>
          <p:cNvGrpSpPr>
            <a:grpSpLocks/>
          </p:cNvGrpSpPr>
          <p:nvPr/>
        </p:nvGrpSpPr>
        <p:grpSpPr bwMode="auto">
          <a:xfrm>
            <a:off x="4976551" y="1499798"/>
            <a:ext cx="1014513" cy="249638"/>
            <a:chOff x="4907781" y="1400497"/>
            <a:chExt cx="1088882" cy="432850"/>
          </a:xfrm>
        </p:grpSpPr>
        <p:sp>
          <p:nvSpPr>
            <p:cNvPr id="81" name="Rectangle 80"/>
            <p:cNvSpPr/>
            <p:nvPr/>
          </p:nvSpPr>
          <p:spPr>
            <a:xfrm>
              <a:off x="4907781" y="1400497"/>
              <a:ext cx="1088882" cy="43285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2" name="Rectangle 81"/>
            <p:cNvSpPr/>
            <p:nvPr/>
          </p:nvSpPr>
          <p:spPr>
            <a:xfrm>
              <a:off x="5213896" y="1400497"/>
              <a:ext cx="782767" cy="4328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64008" tIns="64008" rIns="64008" bIns="0" spcCol="1270"/>
            <a:lstStyle/>
            <a:p>
              <a:pPr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900" dirty="0"/>
                <a:t>DWP &amp; DDRI Deceased Persons</a:t>
              </a:r>
            </a:p>
          </p:txBody>
        </p:sp>
      </p:grpSp>
      <p:grpSp>
        <p:nvGrpSpPr>
          <p:cNvPr id="28691" name="Group 17"/>
          <p:cNvGrpSpPr>
            <a:grpSpLocks/>
          </p:cNvGrpSpPr>
          <p:nvPr/>
        </p:nvGrpSpPr>
        <p:grpSpPr bwMode="auto">
          <a:xfrm>
            <a:off x="6098277" y="1499798"/>
            <a:ext cx="1016112" cy="249638"/>
            <a:chOff x="6112524" y="1400497"/>
            <a:chExt cx="1089011" cy="432850"/>
          </a:xfrm>
        </p:grpSpPr>
        <p:sp>
          <p:nvSpPr>
            <p:cNvPr id="79" name="Rectangle 78"/>
            <p:cNvSpPr/>
            <p:nvPr/>
          </p:nvSpPr>
          <p:spPr>
            <a:xfrm>
              <a:off x="6112524" y="1400497"/>
              <a:ext cx="1089011" cy="43285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0" name="Rectangle 79"/>
            <p:cNvSpPr/>
            <p:nvPr/>
          </p:nvSpPr>
          <p:spPr>
            <a:xfrm>
              <a:off x="6445227" y="1400497"/>
              <a:ext cx="756306" cy="4328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64008" tIns="64008" rIns="64008" bIns="0" spcCol="1270"/>
            <a:lstStyle/>
            <a:p>
              <a:pPr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900" dirty="0"/>
                <a:t>Deferred Pensions</a:t>
              </a:r>
            </a:p>
          </p:txBody>
        </p:sp>
      </p:grpSp>
      <p:grpSp>
        <p:nvGrpSpPr>
          <p:cNvPr id="28692" name="Group 19"/>
          <p:cNvGrpSpPr>
            <a:grpSpLocks/>
          </p:cNvGrpSpPr>
          <p:nvPr/>
        </p:nvGrpSpPr>
        <p:grpSpPr bwMode="auto">
          <a:xfrm>
            <a:off x="7223200" y="1499798"/>
            <a:ext cx="1014513" cy="249638"/>
            <a:chOff x="7319111" y="1400497"/>
            <a:chExt cx="1088882" cy="432850"/>
          </a:xfrm>
        </p:grpSpPr>
        <p:sp>
          <p:nvSpPr>
            <p:cNvPr id="77" name="Rectangle 76"/>
            <p:cNvSpPr/>
            <p:nvPr/>
          </p:nvSpPr>
          <p:spPr>
            <a:xfrm>
              <a:off x="7319111" y="1400497"/>
              <a:ext cx="1088882" cy="43285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8" name="Rectangle 77"/>
            <p:cNvSpPr/>
            <p:nvPr/>
          </p:nvSpPr>
          <p:spPr>
            <a:xfrm>
              <a:off x="7526926" y="1400497"/>
              <a:ext cx="881067" cy="4328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64008" tIns="64008" rIns="64008" bIns="0" spcCol="1270"/>
            <a:lstStyle/>
            <a:p>
              <a:pPr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900" dirty="0"/>
                <a:t>Electoral Roll</a:t>
              </a:r>
            </a:p>
          </p:txBody>
        </p:sp>
      </p:grpSp>
      <p:grpSp>
        <p:nvGrpSpPr>
          <p:cNvPr id="28693" name="Group 21"/>
          <p:cNvGrpSpPr>
            <a:grpSpLocks/>
          </p:cNvGrpSpPr>
          <p:nvPr/>
        </p:nvGrpSpPr>
        <p:grpSpPr bwMode="auto">
          <a:xfrm>
            <a:off x="409645" y="2281116"/>
            <a:ext cx="1318546" cy="249638"/>
            <a:chOff x="6663" y="2752782"/>
            <a:chExt cx="1415202" cy="432850"/>
          </a:xfrm>
        </p:grpSpPr>
        <p:sp>
          <p:nvSpPr>
            <p:cNvPr id="75" name="Rectangle 74"/>
            <p:cNvSpPr/>
            <p:nvPr/>
          </p:nvSpPr>
          <p:spPr>
            <a:xfrm>
              <a:off x="6663" y="2752782"/>
              <a:ext cx="1088882" cy="43285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6" name="Rectangle 75"/>
            <p:cNvSpPr/>
            <p:nvPr/>
          </p:nvSpPr>
          <p:spPr>
            <a:xfrm>
              <a:off x="494425" y="2752782"/>
              <a:ext cx="927440" cy="4328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64008" tIns="64008" rIns="64008" bIns="0" spcCol="1270"/>
            <a:lstStyle/>
            <a:p>
              <a:pPr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900" dirty="0"/>
                <a:t>Fraud Data (Amberhill)</a:t>
              </a:r>
            </a:p>
          </p:txBody>
        </p:sp>
      </p:grpSp>
      <p:grpSp>
        <p:nvGrpSpPr>
          <p:cNvPr id="28694" name="Group 23"/>
          <p:cNvGrpSpPr>
            <a:grpSpLocks/>
          </p:cNvGrpSpPr>
          <p:nvPr/>
        </p:nvGrpSpPr>
        <p:grpSpPr bwMode="auto">
          <a:xfrm>
            <a:off x="1532971" y="2281116"/>
            <a:ext cx="1379520" cy="249638"/>
            <a:chOff x="1213121" y="2752782"/>
            <a:chExt cx="1165625" cy="432850"/>
          </a:xfrm>
        </p:grpSpPr>
        <p:sp>
          <p:nvSpPr>
            <p:cNvPr id="73" name="Rectangle 72"/>
            <p:cNvSpPr/>
            <p:nvPr/>
          </p:nvSpPr>
          <p:spPr>
            <a:xfrm>
              <a:off x="1213121" y="2752782"/>
              <a:ext cx="1165624" cy="43285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4" name="Rectangle 73"/>
            <p:cNvSpPr/>
            <p:nvPr/>
          </p:nvSpPr>
          <p:spPr>
            <a:xfrm>
              <a:off x="1571299" y="2752782"/>
              <a:ext cx="807447" cy="4328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64008" tIns="64008" rIns="64008" bIns="0" spcCol="1270"/>
            <a:lstStyle/>
            <a:p>
              <a:pPr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900" dirty="0"/>
                <a:t>Housing Benefit Claimants</a:t>
              </a:r>
            </a:p>
          </p:txBody>
        </p:sp>
      </p:grpSp>
      <p:grpSp>
        <p:nvGrpSpPr>
          <p:cNvPr id="28695" name="Group 25"/>
          <p:cNvGrpSpPr>
            <a:grpSpLocks/>
          </p:cNvGrpSpPr>
          <p:nvPr/>
        </p:nvGrpSpPr>
        <p:grpSpPr bwMode="auto">
          <a:xfrm>
            <a:off x="3048146" y="2281049"/>
            <a:ext cx="695677" cy="249568"/>
            <a:chOff x="2495561" y="2752669"/>
            <a:chExt cx="1089136" cy="432729"/>
          </a:xfrm>
        </p:grpSpPr>
        <p:sp>
          <p:nvSpPr>
            <p:cNvPr id="71" name="Rectangle 70"/>
            <p:cNvSpPr/>
            <p:nvPr/>
          </p:nvSpPr>
          <p:spPr>
            <a:xfrm>
              <a:off x="2494734" y="2752782"/>
              <a:ext cx="1090599" cy="43285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2" name="Rectangle 71"/>
            <p:cNvSpPr/>
            <p:nvPr/>
          </p:nvSpPr>
          <p:spPr>
            <a:xfrm>
              <a:off x="2494734" y="2752782"/>
              <a:ext cx="1090599" cy="4328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64008" tIns="64008" rIns="64008" bIns="0" spcCol="1270"/>
            <a:lstStyle/>
            <a:p>
              <a:pPr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900" dirty="0"/>
                <a:t>Housing Tenants</a:t>
              </a:r>
            </a:p>
          </p:txBody>
        </p:sp>
      </p:grpSp>
      <p:grpSp>
        <p:nvGrpSpPr>
          <p:cNvPr id="28696" name="Group 27"/>
          <p:cNvGrpSpPr>
            <a:grpSpLocks/>
          </p:cNvGrpSpPr>
          <p:nvPr/>
        </p:nvGrpSpPr>
        <p:grpSpPr bwMode="auto">
          <a:xfrm>
            <a:off x="3851627" y="2281116"/>
            <a:ext cx="1014513" cy="249638"/>
            <a:chOff x="3701192" y="2752782"/>
            <a:chExt cx="1088882" cy="432850"/>
          </a:xfrm>
        </p:grpSpPr>
        <p:sp>
          <p:nvSpPr>
            <p:cNvPr id="69" name="Rectangle 68"/>
            <p:cNvSpPr/>
            <p:nvPr/>
          </p:nvSpPr>
          <p:spPr>
            <a:xfrm>
              <a:off x="3701192" y="2752782"/>
              <a:ext cx="1088882" cy="43285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0" name="Rectangle 69"/>
            <p:cNvSpPr/>
            <p:nvPr/>
          </p:nvSpPr>
          <p:spPr>
            <a:xfrm>
              <a:off x="4009507" y="2752782"/>
              <a:ext cx="780566" cy="4328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64008" tIns="64008" rIns="64008" bIns="0" spcCol="1270"/>
            <a:lstStyle/>
            <a:p>
              <a:pPr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900" dirty="0"/>
                <a:t>Insurance Claimants</a:t>
              </a:r>
            </a:p>
          </p:txBody>
        </p:sp>
      </p:grpSp>
      <p:grpSp>
        <p:nvGrpSpPr>
          <p:cNvPr id="28697" name="Group 29"/>
          <p:cNvGrpSpPr>
            <a:grpSpLocks/>
          </p:cNvGrpSpPr>
          <p:nvPr/>
        </p:nvGrpSpPr>
        <p:grpSpPr bwMode="auto">
          <a:xfrm>
            <a:off x="4976551" y="2281116"/>
            <a:ext cx="1014513" cy="249638"/>
            <a:chOff x="4907781" y="2752782"/>
            <a:chExt cx="1088882" cy="432850"/>
          </a:xfrm>
        </p:grpSpPr>
        <p:sp>
          <p:nvSpPr>
            <p:cNvPr id="67" name="Rectangle 66"/>
            <p:cNvSpPr/>
            <p:nvPr/>
          </p:nvSpPr>
          <p:spPr>
            <a:xfrm>
              <a:off x="4907781" y="2752782"/>
              <a:ext cx="1088882" cy="43285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8" name="Rectangle 67"/>
            <p:cNvSpPr/>
            <p:nvPr/>
          </p:nvSpPr>
          <p:spPr>
            <a:xfrm>
              <a:off x="5285626" y="2752782"/>
              <a:ext cx="711036" cy="4328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64008" tIns="64008" rIns="64008" bIns="0" spcCol="1270"/>
            <a:lstStyle/>
            <a:p>
              <a:pPr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900" dirty="0"/>
                <a:t>Market Traders</a:t>
              </a:r>
            </a:p>
          </p:txBody>
        </p:sp>
      </p:grpSp>
      <p:grpSp>
        <p:nvGrpSpPr>
          <p:cNvPr id="28698" name="Group 31"/>
          <p:cNvGrpSpPr>
            <a:grpSpLocks/>
          </p:cNvGrpSpPr>
          <p:nvPr/>
        </p:nvGrpSpPr>
        <p:grpSpPr bwMode="auto">
          <a:xfrm>
            <a:off x="6098279" y="2281116"/>
            <a:ext cx="1124922" cy="249638"/>
            <a:chOff x="6112524" y="2752782"/>
            <a:chExt cx="1205627" cy="432850"/>
          </a:xfrm>
        </p:grpSpPr>
        <p:sp>
          <p:nvSpPr>
            <p:cNvPr id="65" name="Rectangle 64"/>
            <p:cNvSpPr/>
            <p:nvPr/>
          </p:nvSpPr>
          <p:spPr>
            <a:xfrm>
              <a:off x="6112524" y="2752782"/>
              <a:ext cx="1089011" cy="43285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6" name="Rectangle 65"/>
            <p:cNvSpPr/>
            <p:nvPr/>
          </p:nvSpPr>
          <p:spPr>
            <a:xfrm>
              <a:off x="6445224" y="2752782"/>
              <a:ext cx="872927" cy="4328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64008" tIns="64008" rIns="64008" bIns="0" spcCol="1270"/>
            <a:lstStyle/>
            <a:p>
              <a:pPr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900" dirty="0"/>
                <a:t>Occupational Pensions</a:t>
              </a:r>
            </a:p>
          </p:txBody>
        </p:sp>
      </p:grpSp>
      <p:grpSp>
        <p:nvGrpSpPr>
          <p:cNvPr id="28699" name="Group 33"/>
          <p:cNvGrpSpPr>
            <a:grpSpLocks/>
          </p:cNvGrpSpPr>
          <p:nvPr/>
        </p:nvGrpSpPr>
        <p:grpSpPr bwMode="auto">
          <a:xfrm>
            <a:off x="7223200" y="2281116"/>
            <a:ext cx="1014513" cy="249638"/>
            <a:chOff x="7319111" y="2752782"/>
            <a:chExt cx="1088882" cy="432850"/>
          </a:xfrm>
        </p:grpSpPr>
        <p:sp>
          <p:nvSpPr>
            <p:cNvPr id="63" name="Rectangle 62"/>
            <p:cNvSpPr/>
            <p:nvPr/>
          </p:nvSpPr>
          <p:spPr>
            <a:xfrm>
              <a:off x="7319111" y="2752782"/>
              <a:ext cx="1088882" cy="43285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526924" y="2752782"/>
              <a:ext cx="881069" cy="4328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64008" tIns="64008" rIns="64008" bIns="0" spcCol="1270"/>
            <a:lstStyle/>
            <a:p>
              <a:pPr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900" dirty="0"/>
                <a:t>Payroll </a:t>
              </a:r>
            </a:p>
          </p:txBody>
        </p:sp>
      </p:grpSp>
      <p:grpSp>
        <p:nvGrpSpPr>
          <p:cNvPr id="28700" name="Group 35"/>
          <p:cNvGrpSpPr>
            <a:grpSpLocks/>
          </p:cNvGrpSpPr>
          <p:nvPr/>
        </p:nvGrpSpPr>
        <p:grpSpPr bwMode="auto">
          <a:xfrm>
            <a:off x="444850" y="3062430"/>
            <a:ext cx="1014513" cy="250838"/>
            <a:chOff x="44969" y="4105067"/>
            <a:chExt cx="1088882" cy="433339"/>
          </a:xfrm>
        </p:grpSpPr>
        <p:sp>
          <p:nvSpPr>
            <p:cNvPr id="61" name="Rectangle 60"/>
            <p:cNvSpPr/>
            <p:nvPr/>
          </p:nvSpPr>
          <p:spPr>
            <a:xfrm>
              <a:off x="44969" y="4105067"/>
              <a:ext cx="1088882" cy="43333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589410" y="4105067"/>
              <a:ext cx="544441" cy="4333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64008" tIns="64008" rIns="64008" bIns="0" spcCol="1270"/>
            <a:lstStyle/>
            <a:p>
              <a:pPr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900" dirty="0"/>
                <a:t>Right To Buy</a:t>
              </a:r>
            </a:p>
          </p:txBody>
        </p:sp>
      </p:grpSp>
      <p:grpSp>
        <p:nvGrpSpPr>
          <p:cNvPr id="28701" name="Group 37"/>
          <p:cNvGrpSpPr>
            <a:grpSpLocks/>
          </p:cNvGrpSpPr>
          <p:nvPr/>
        </p:nvGrpSpPr>
        <p:grpSpPr bwMode="auto">
          <a:xfrm>
            <a:off x="1569775" y="3062430"/>
            <a:ext cx="1014513" cy="250838"/>
            <a:chOff x="1251558" y="4105067"/>
            <a:chExt cx="1088882" cy="433339"/>
          </a:xfrm>
        </p:grpSpPr>
        <p:sp>
          <p:nvSpPr>
            <p:cNvPr id="59" name="Rectangle 58"/>
            <p:cNvSpPr/>
            <p:nvPr/>
          </p:nvSpPr>
          <p:spPr>
            <a:xfrm>
              <a:off x="1251558" y="4105067"/>
              <a:ext cx="1088882" cy="43333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0" name="Rectangle 59"/>
            <p:cNvSpPr/>
            <p:nvPr/>
          </p:nvSpPr>
          <p:spPr>
            <a:xfrm>
              <a:off x="1629824" y="4105067"/>
              <a:ext cx="710616" cy="4333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64008" tIns="64008" rIns="64008" bIns="0" spcCol="1270"/>
            <a:lstStyle/>
            <a:p>
              <a:pPr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900" dirty="0"/>
                <a:t>Personal Alcohol Licences</a:t>
              </a:r>
            </a:p>
          </p:txBody>
        </p:sp>
      </p:grpSp>
      <p:grpSp>
        <p:nvGrpSpPr>
          <p:cNvPr id="28702" name="Group 39"/>
          <p:cNvGrpSpPr>
            <a:grpSpLocks/>
          </p:cNvGrpSpPr>
          <p:nvPr/>
        </p:nvGrpSpPr>
        <p:grpSpPr bwMode="auto">
          <a:xfrm>
            <a:off x="2691500" y="3062430"/>
            <a:ext cx="1312263" cy="250838"/>
            <a:chOff x="2456298" y="4105067"/>
            <a:chExt cx="1408458" cy="433339"/>
          </a:xfrm>
        </p:grpSpPr>
        <p:sp>
          <p:nvSpPr>
            <p:cNvPr id="57" name="Rectangle 56"/>
            <p:cNvSpPr/>
            <p:nvPr/>
          </p:nvSpPr>
          <p:spPr>
            <a:xfrm>
              <a:off x="2456298" y="4105067"/>
              <a:ext cx="1090600" cy="43333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8" name="Rectangle 57"/>
            <p:cNvSpPr/>
            <p:nvPr/>
          </p:nvSpPr>
          <p:spPr>
            <a:xfrm>
              <a:off x="2839088" y="4105067"/>
              <a:ext cx="1025668" cy="4333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64008" tIns="64008" rIns="64008" bIns="0" spcCol="1270"/>
            <a:lstStyle/>
            <a:p>
              <a:pPr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900" dirty="0"/>
                <a:t>Private Residential Care Homes</a:t>
              </a:r>
            </a:p>
          </p:txBody>
        </p:sp>
      </p:grpSp>
      <p:grpSp>
        <p:nvGrpSpPr>
          <p:cNvPr id="28703" name="Group 41"/>
          <p:cNvGrpSpPr>
            <a:grpSpLocks/>
          </p:cNvGrpSpPr>
          <p:nvPr/>
        </p:nvGrpSpPr>
        <p:grpSpPr bwMode="auto">
          <a:xfrm>
            <a:off x="3816424" y="3062430"/>
            <a:ext cx="1014513" cy="250838"/>
            <a:chOff x="3662888" y="4105067"/>
            <a:chExt cx="1088882" cy="433339"/>
          </a:xfrm>
        </p:grpSpPr>
        <p:sp>
          <p:nvSpPr>
            <p:cNvPr id="55" name="Rectangle 54"/>
            <p:cNvSpPr/>
            <p:nvPr/>
          </p:nvSpPr>
          <p:spPr>
            <a:xfrm>
              <a:off x="3662888" y="4105067"/>
              <a:ext cx="1088882" cy="43333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6" name="Rectangle 55"/>
            <p:cNvSpPr/>
            <p:nvPr/>
          </p:nvSpPr>
          <p:spPr>
            <a:xfrm>
              <a:off x="4008987" y="4105067"/>
              <a:ext cx="742783" cy="4333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64008" tIns="64008" rIns="64008" bIns="0" spcCol="1270"/>
            <a:lstStyle/>
            <a:p>
              <a:pPr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900" dirty="0"/>
                <a:t>Student Loans</a:t>
              </a:r>
            </a:p>
          </p:txBody>
        </p:sp>
      </p:grpSp>
      <p:grpSp>
        <p:nvGrpSpPr>
          <p:cNvPr id="28704" name="Group 43"/>
          <p:cNvGrpSpPr>
            <a:grpSpLocks/>
          </p:cNvGrpSpPr>
          <p:nvPr/>
        </p:nvGrpSpPr>
        <p:grpSpPr bwMode="auto">
          <a:xfrm>
            <a:off x="4939750" y="3062430"/>
            <a:ext cx="1016113" cy="250838"/>
            <a:chOff x="4867759" y="4105067"/>
            <a:chExt cx="1090599" cy="433339"/>
          </a:xfrm>
        </p:grpSpPr>
        <p:sp>
          <p:nvSpPr>
            <p:cNvPr id="53" name="Rectangle 52"/>
            <p:cNvSpPr/>
            <p:nvPr/>
          </p:nvSpPr>
          <p:spPr>
            <a:xfrm>
              <a:off x="4867759" y="4105067"/>
              <a:ext cx="1090599" cy="43333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4" name="Rectangle 53"/>
            <p:cNvSpPr/>
            <p:nvPr/>
          </p:nvSpPr>
          <p:spPr>
            <a:xfrm>
              <a:off x="5213372" y="4105067"/>
              <a:ext cx="744985" cy="4333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64008" tIns="64008" rIns="64008" bIns="0" spcCol="1270"/>
            <a:lstStyle/>
            <a:p>
              <a:pPr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900" dirty="0"/>
                <a:t>Taxi Drivers</a:t>
              </a:r>
            </a:p>
          </p:txBody>
        </p:sp>
      </p:grpSp>
      <p:grpSp>
        <p:nvGrpSpPr>
          <p:cNvPr id="28705" name="Group 45"/>
          <p:cNvGrpSpPr>
            <a:grpSpLocks/>
          </p:cNvGrpSpPr>
          <p:nvPr/>
        </p:nvGrpSpPr>
        <p:grpSpPr bwMode="auto">
          <a:xfrm>
            <a:off x="6063073" y="3062430"/>
            <a:ext cx="1014513" cy="250838"/>
            <a:chOff x="6074218" y="4105067"/>
            <a:chExt cx="1088882" cy="433339"/>
          </a:xfrm>
        </p:grpSpPr>
        <p:sp>
          <p:nvSpPr>
            <p:cNvPr id="51" name="Rectangle 50"/>
            <p:cNvSpPr/>
            <p:nvPr/>
          </p:nvSpPr>
          <p:spPr>
            <a:xfrm>
              <a:off x="6074218" y="4105067"/>
              <a:ext cx="1088882" cy="43333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2" name="Rectangle 51"/>
            <p:cNvSpPr/>
            <p:nvPr/>
          </p:nvSpPr>
          <p:spPr>
            <a:xfrm>
              <a:off x="6245309" y="4105067"/>
              <a:ext cx="917790" cy="4333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64008" tIns="64008" rIns="64008" bIns="0" spcCol="1270"/>
            <a:lstStyle/>
            <a:p>
              <a:pPr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900" dirty="0"/>
                <a:t>UKBA Immigration Data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64096" y="1034128"/>
            <a:ext cx="7373620" cy="2028303"/>
            <a:chOff x="406400" y="1628775"/>
            <a:chExt cx="7766050" cy="2682875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406400" y="1628775"/>
              <a:ext cx="1079500" cy="615950"/>
            </a:xfrm>
            <a:prstGeom prst="roundRect">
              <a:avLst/>
            </a:prstGeom>
            <a:blipFill rotWithShape="0">
              <a:blip r:embed="rId4"/>
              <a:stretch>
                <a:fillRect/>
              </a:stretch>
            </a:blipFill>
          </p:spPr>
          <p:style>
            <a:lnRef idx="3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ounded Rectangle 7"/>
            <p:cNvSpPr/>
            <p:nvPr/>
          </p:nvSpPr>
          <p:spPr bwMode="auto">
            <a:xfrm>
              <a:off x="1592263" y="1628775"/>
              <a:ext cx="1006475" cy="615950"/>
            </a:xfrm>
            <a:prstGeom prst="roundRect">
              <a:avLst/>
            </a:prstGeom>
            <a:blipFill rotWithShape="0">
              <a:blip r:embed="rId5" cstate="print"/>
              <a:stretch>
                <a:fillRect/>
              </a:stretch>
            </a:blipFill>
          </p:spPr>
          <p:style>
            <a:lnRef idx="3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ounded Rectangle 9"/>
            <p:cNvSpPr/>
            <p:nvPr/>
          </p:nvSpPr>
          <p:spPr bwMode="auto">
            <a:xfrm>
              <a:off x="2706688" y="1628775"/>
              <a:ext cx="1006475" cy="615950"/>
            </a:xfrm>
            <a:prstGeom prst="roundRect">
              <a:avLst/>
            </a:prstGeom>
            <a:blipFill rotWithShape="0">
              <a:blip r:embed="rId6" cstate="print"/>
              <a:stretch>
                <a:fillRect/>
              </a:stretch>
            </a:blipFill>
          </p:spPr>
          <p:style>
            <a:lnRef idx="3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ounded Rectangle 11"/>
            <p:cNvSpPr/>
            <p:nvPr/>
          </p:nvSpPr>
          <p:spPr bwMode="auto">
            <a:xfrm>
              <a:off x="3821113" y="1628775"/>
              <a:ext cx="1006475" cy="615950"/>
            </a:xfrm>
            <a:prstGeom prst="roundRect">
              <a:avLst/>
            </a:prstGeom>
            <a:blipFill rotWithShape="0">
              <a:blip r:embed="rId7" cstate="print"/>
              <a:stretch>
                <a:fillRect/>
              </a:stretch>
            </a:blipFill>
          </p:spPr>
          <p:style>
            <a:lnRef idx="3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ounded Rectangle 14"/>
            <p:cNvSpPr/>
            <p:nvPr/>
          </p:nvSpPr>
          <p:spPr bwMode="auto">
            <a:xfrm>
              <a:off x="4935538" y="1628775"/>
              <a:ext cx="1008062" cy="615950"/>
            </a:xfrm>
            <a:prstGeom prst="roundRect">
              <a:avLst/>
            </a:prstGeom>
            <a:blipFill rotWithShape="0">
              <a:blip r:embed="rId8" cstate="print"/>
              <a:stretch>
                <a:fillRect/>
              </a:stretch>
            </a:blipFill>
          </p:spPr>
          <p:style>
            <a:lnRef idx="3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ounded Rectangle 16"/>
            <p:cNvSpPr/>
            <p:nvPr/>
          </p:nvSpPr>
          <p:spPr bwMode="auto">
            <a:xfrm>
              <a:off x="6049963" y="1628775"/>
              <a:ext cx="1008062" cy="615950"/>
            </a:xfrm>
            <a:prstGeom prst="roundRect">
              <a:avLst/>
            </a:prstGeom>
            <a:blipFill rotWithShape="0">
              <a:blip r:embed="rId9"/>
              <a:stretch>
                <a:fillRect/>
              </a:stretch>
            </a:blipFill>
          </p:spPr>
          <p:style>
            <a:lnRef idx="3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ounded Rectangle 18"/>
            <p:cNvSpPr/>
            <p:nvPr/>
          </p:nvSpPr>
          <p:spPr bwMode="auto">
            <a:xfrm>
              <a:off x="7165975" y="1628775"/>
              <a:ext cx="1006475" cy="615950"/>
            </a:xfrm>
            <a:prstGeom prst="roundRect">
              <a:avLst/>
            </a:prstGeom>
            <a:blipFill rotWithShape="0">
              <a:blip r:embed="rId10" cstate="print"/>
              <a:stretch>
                <a:fillRect/>
              </a:stretch>
            </a:blipFill>
          </p:spPr>
          <p:style>
            <a:lnRef idx="3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ounded Rectangle 20"/>
            <p:cNvSpPr/>
            <p:nvPr/>
          </p:nvSpPr>
          <p:spPr bwMode="auto">
            <a:xfrm>
              <a:off x="406400" y="2663825"/>
              <a:ext cx="1006475" cy="614363"/>
            </a:xfrm>
            <a:prstGeom prst="roundRect">
              <a:avLst/>
            </a:prstGeom>
            <a:blipFill rotWithShape="0">
              <a:blip r:embed="rId11"/>
              <a:stretch>
                <a:fillRect/>
              </a:stretch>
            </a:blipFill>
          </p:spPr>
          <p:style>
            <a:lnRef idx="3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ounded Rectangle 22"/>
            <p:cNvSpPr/>
            <p:nvPr/>
          </p:nvSpPr>
          <p:spPr bwMode="auto">
            <a:xfrm>
              <a:off x="1520825" y="2663825"/>
              <a:ext cx="1077913" cy="614363"/>
            </a:xfrm>
            <a:prstGeom prst="roundRect">
              <a:avLst/>
            </a:prstGeom>
            <a:blipFill rotWithShape="0">
              <a:blip r:embed="rId12"/>
              <a:stretch>
                <a:fillRect/>
              </a:stretch>
            </a:blipFill>
          </p:spPr>
          <p:style>
            <a:lnRef idx="3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ounded Rectangle 24"/>
            <p:cNvSpPr/>
            <p:nvPr/>
          </p:nvSpPr>
          <p:spPr bwMode="auto">
            <a:xfrm>
              <a:off x="2706688" y="2663825"/>
              <a:ext cx="1006475" cy="614363"/>
            </a:xfrm>
            <a:prstGeom prst="roundRect">
              <a:avLst/>
            </a:prstGeom>
            <a:blipFill rotWithShape="0">
              <a:blip r:embed="rId13" cstate="print"/>
              <a:stretch>
                <a:fillRect/>
              </a:stretch>
            </a:blipFill>
          </p:spPr>
          <p:style>
            <a:lnRef idx="3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ounded Rectangle 26"/>
            <p:cNvSpPr/>
            <p:nvPr/>
          </p:nvSpPr>
          <p:spPr bwMode="auto">
            <a:xfrm>
              <a:off x="3821113" y="2663825"/>
              <a:ext cx="1006475" cy="614363"/>
            </a:xfrm>
            <a:prstGeom prst="roundRect">
              <a:avLst/>
            </a:prstGeom>
            <a:blipFill rotWithShape="0">
              <a:blip r:embed="rId14"/>
              <a:stretch>
                <a:fillRect/>
              </a:stretch>
            </a:blipFill>
          </p:spPr>
          <p:style>
            <a:lnRef idx="3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ounded Rectangle 28"/>
            <p:cNvSpPr/>
            <p:nvPr/>
          </p:nvSpPr>
          <p:spPr bwMode="auto">
            <a:xfrm>
              <a:off x="4935538" y="2663825"/>
              <a:ext cx="1008062" cy="614363"/>
            </a:xfrm>
            <a:prstGeom prst="roundRect">
              <a:avLst/>
            </a:prstGeom>
            <a:blipFill rotWithShape="0">
              <a:blip r:embed="rId15" cstate="print"/>
              <a:stretch>
                <a:fillRect/>
              </a:stretch>
            </a:blipFill>
          </p:spPr>
          <p:style>
            <a:lnRef idx="3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Rounded Rectangle 30"/>
            <p:cNvSpPr/>
            <p:nvPr/>
          </p:nvSpPr>
          <p:spPr bwMode="auto">
            <a:xfrm>
              <a:off x="6049963" y="2663825"/>
              <a:ext cx="1008062" cy="614363"/>
            </a:xfrm>
            <a:prstGeom prst="roundRect">
              <a:avLst/>
            </a:prstGeom>
            <a:blipFill rotWithShape="0">
              <a:blip r:embed="rId9"/>
              <a:stretch>
                <a:fillRect/>
              </a:stretch>
            </a:blipFill>
          </p:spPr>
          <p:style>
            <a:lnRef idx="3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Rounded Rectangle 32"/>
            <p:cNvSpPr/>
            <p:nvPr/>
          </p:nvSpPr>
          <p:spPr bwMode="auto">
            <a:xfrm>
              <a:off x="7165975" y="2663825"/>
              <a:ext cx="1006475" cy="614363"/>
            </a:xfrm>
            <a:prstGeom prst="roundRect">
              <a:avLst/>
            </a:prstGeom>
            <a:blipFill rotWithShape="0">
              <a:blip r:embed="rId16" cstate="print"/>
              <a:stretch>
                <a:fillRect/>
              </a:stretch>
            </a:blipFill>
          </p:spPr>
          <p:style>
            <a:lnRef idx="3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Rounded Rectangle 34"/>
            <p:cNvSpPr/>
            <p:nvPr/>
          </p:nvSpPr>
          <p:spPr bwMode="auto">
            <a:xfrm>
              <a:off x="441325" y="3697288"/>
              <a:ext cx="1006475" cy="614362"/>
            </a:xfrm>
            <a:prstGeom prst="roundRect">
              <a:avLst/>
            </a:prstGeom>
            <a:blipFill rotWithShape="0">
              <a:blip r:embed="rId17" cstate="print"/>
              <a:stretch>
                <a:fillRect/>
              </a:stretch>
            </a:blipFill>
          </p:spPr>
          <p:style>
            <a:lnRef idx="3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Rounded Rectangle 36"/>
            <p:cNvSpPr/>
            <p:nvPr/>
          </p:nvSpPr>
          <p:spPr bwMode="auto">
            <a:xfrm>
              <a:off x="1557338" y="3697288"/>
              <a:ext cx="1006475" cy="614362"/>
            </a:xfrm>
            <a:prstGeom prst="roundRect">
              <a:avLst/>
            </a:prstGeom>
            <a:blipFill rotWithShape="0">
              <a:blip r:embed="rId18" cstate="print"/>
              <a:stretch>
                <a:fillRect/>
              </a:stretch>
            </a:blipFill>
          </p:spPr>
          <p:style>
            <a:lnRef idx="3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Rounded Rectangle 38"/>
            <p:cNvSpPr/>
            <p:nvPr/>
          </p:nvSpPr>
          <p:spPr bwMode="auto">
            <a:xfrm>
              <a:off x="2670175" y="3697288"/>
              <a:ext cx="1006475" cy="614362"/>
            </a:xfrm>
            <a:prstGeom prst="roundRect">
              <a:avLst/>
            </a:prstGeom>
            <a:blipFill rotWithShape="0">
              <a:blip r:embed="rId19" cstate="print"/>
              <a:stretch>
                <a:fillRect/>
              </a:stretch>
            </a:blipFill>
          </p:spPr>
          <p:style>
            <a:lnRef idx="3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Rounded Rectangle 40"/>
            <p:cNvSpPr/>
            <p:nvPr/>
          </p:nvSpPr>
          <p:spPr bwMode="auto">
            <a:xfrm>
              <a:off x="3786188" y="3697288"/>
              <a:ext cx="1006475" cy="614362"/>
            </a:xfrm>
            <a:prstGeom prst="roundRect">
              <a:avLst/>
            </a:prstGeom>
            <a:blipFill rotWithShape="0">
              <a:blip r:embed="rId20"/>
              <a:stretch>
                <a:fillRect/>
              </a:stretch>
            </a:blipFill>
          </p:spPr>
          <p:style>
            <a:lnRef idx="3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Rounded Rectangle 42"/>
            <p:cNvSpPr/>
            <p:nvPr/>
          </p:nvSpPr>
          <p:spPr bwMode="auto">
            <a:xfrm>
              <a:off x="4902200" y="3697288"/>
              <a:ext cx="1006475" cy="614362"/>
            </a:xfrm>
            <a:prstGeom prst="roundRect">
              <a:avLst/>
            </a:prstGeom>
            <a:blipFill rotWithShape="0">
              <a:blip r:embed="rId21" cstate="print"/>
              <a:stretch>
                <a:fillRect/>
              </a:stretch>
            </a:blipFill>
          </p:spPr>
          <p:style>
            <a:lnRef idx="3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Rounded Rectangle 46"/>
            <p:cNvSpPr/>
            <p:nvPr/>
          </p:nvSpPr>
          <p:spPr bwMode="auto">
            <a:xfrm>
              <a:off x="7131050" y="3697288"/>
              <a:ext cx="1006475" cy="614362"/>
            </a:xfrm>
            <a:prstGeom prst="roundRect">
              <a:avLst/>
            </a:prstGeom>
            <a:blipFill rotWithShape="0">
              <a:blip r:embed="rId22" cstate="print"/>
              <a:stretch>
                <a:fillRect/>
              </a:stretch>
            </a:blipFill>
          </p:spPr>
          <p:style>
            <a:lnRef idx="3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8707" name="Group 47"/>
          <p:cNvGrpSpPr>
            <a:grpSpLocks/>
          </p:cNvGrpSpPr>
          <p:nvPr/>
        </p:nvGrpSpPr>
        <p:grpSpPr bwMode="auto">
          <a:xfrm>
            <a:off x="7187997" y="3062430"/>
            <a:ext cx="1014513" cy="250838"/>
            <a:chOff x="7280805" y="4105067"/>
            <a:chExt cx="1088882" cy="433339"/>
          </a:xfrm>
        </p:grpSpPr>
        <p:sp>
          <p:nvSpPr>
            <p:cNvPr id="49" name="Rectangle 48"/>
            <p:cNvSpPr/>
            <p:nvPr/>
          </p:nvSpPr>
          <p:spPr>
            <a:xfrm>
              <a:off x="7280805" y="4105067"/>
              <a:ext cx="1088882" cy="43333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Rectangle 49"/>
            <p:cNvSpPr/>
            <p:nvPr/>
          </p:nvSpPr>
          <p:spPr>
            <a:xfrm>
              <a:off x="7381804" y="4105067"/>
              <a:ext cx="987883" cy="4333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64008" tIns="64008" rIns="64008" bIns="0" spcCol="1270"/>
            <a:lstStyle/>
            <a:p>
              <a:pPr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900" dirty="0"/>
                <a:t>Waiting Lists</a:t>
              </a:r>
            </a:p>
          </p:txBody>
        </p:sp>
      </p:grpSp>
      <p:pic>
        <p:nvPicPr>
          <p:cNvPr id="28678" name="Picture 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294" y="3650062"/>
            <a:ext cx="1146872" cy="549532"/>
          </a:xfrm>
          <a:prstGeom prst="roundRect">
            <a:avLst>
              <a:gd name="adj" fmla="val 16667"/>
            </a:avLst>
          </a:prstGeom>
          <a:ln w="12700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6" name="TextBox 96"/>
          <p:cNvSpPr txBox="1">
            <a:spLocks noChangeArrowheads="1"/>
          </p:cNvSpPr>
          <p:nvPr/>
        </p:nvSpPr>
        <p:spPr bwMode="auto">
          <a:xfrm>
            <a:off x="612798" y="216518"/>
            <a:ext cx="65751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3200" b="1" spc="-150" dirty="0">
                <a:solidFill>
                  <a:schemeClr val="tx2"/>
                </a:solidFill>
                <a:ea typeface="+mj-ea"/>
                <a:cs typeface="+mj-cs"/>
              </a:rPr>
              <a:t>The NFI Dat</a:t>
            </a:r>
            <a:r>
              <a:rPr lang="en-GB" altLang="en-US" sz="3200" spc="-150" dirty="0">
                <a:solidFill>
                  <a:schemeClr val="tx2"/>
                </a:solidFill>
                <a:ea typeface="+mj-ea"/>
                <a:cs typeface="+mj-cs"/>
              </a:rPr>
              <a:t>a</a:t>
            </a:r>
          </a:p>
        </p:txBody>
      </p:sp>
      <p:pic>
        <p:nvPicPr>
          <p:cNvPr id="28681" name="Picture 8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146" y="3638525"/>
            <a:ext cx="1200325" cy="548067"/>
          </a:xfrm>
          <a:prstGeom prst="roundRect">
            <a:avLst>
              <a:gd name="adj" fmla="val 16667"/>
            </a:avLst>
          </a:prstGeom>
          <a:ln w="12700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8" name="Picture 8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9727" y="3638525"/>
            <a:ext cx="960873" cy="546755"/>
          </a:xfrm>
          <a:prstGeom prst="roundRect">
            <a:avLst>
              <a:gd name="adj" fmla="val 16667"/>
            </a:avLst>
          </a:prstGeom>
          <a:ln w="12700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484911" y="4296691"/>
            <a:ext cx="998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</a:rPr>
              <a:t>Companies</a:t>
            </a:r>
            <a:r>
              <a:rPr lang="en-GB" dirty="0"/>
              <a:t> </a:t>
            </a:r>
            <a:r>
              <a:rPr lang="en-GB" sz="12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</a:rPr>
              <a:t>House</a:t>
            </a:r>
            <a:endParaRPr lang="en-GB" dirty="0"/>
          </a:p>
        </p:txBody>
      </p:sp>
      <p:sp>
        <p:nvSpPr>
          <p:cNvPr id="102" name="TextBox 101"/>
          <p:cNvSpPr txBox="1"/>
          <p:nvPr/>
        </p:nvSpPr>
        <p:spPr>
          <a:xfrm>
            <a:off x="1649294" y="4296692"/>
            <a:ext cx="1146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</a:rPr>
              <a:t>Council Tax Reduction</a:t>
            </a:r>
            <a:endParaRPr lang="en-GB" dirty="0"/>
          </a:p>
        </p:txBody>
      </p:sp>
      <p:sp>
        <p:nvSpPr>
          <p:cNvPr id="103" name="TextBox 102"/>
          <p:cNvSpPr txBox="1"/>
          <p:nvPr/>
        </p:nvSpPr>
        <p:spPr>
          <a:xfrm>
            <a:off x="3048147" y="4281324"/>
            <a:ext cx="1234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</a:rPr>
              <a:t>Personal Budgets (direct payment)</a:t>
            </a:r>
            <a:endParaRPr lang="en-GB" dirty="0"/>
          </a:p>
        </p:txBody>
      </p:sp>
      <p:pic>
        <p:nvPicPr>
          <p:cNvPr id="96" name="Picture 8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9826" y="3637060"/>
            <a:ext cx="820893" cy="546755"/>
          </a:xfrm>
          <a:prstGeom prst="roundRect">
            <a:avLst>
              <a:gd name="adj" fmla="val 16667"/>
            </a:avLst>
          </a:prstGeom>
          <a:ln w="12700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688632" y="4400112"/>
            <a:ext cx="917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+mn-lt"/>
              </a:rPr>
              <a:t>State Benefits</a:t>
            </a:r>
          </a:p>
        </p:txBody>
      </p:sp>
    </p:spTree>
    <p:extLst>
      <p:ext uri="{BB962C8B-B14F-4D97-AF65-F5344CB8AC3E}">
        <p14:creationId xmlns:p14="http://schemas.microsoft.com/office/powerpoint/2010/main" val="336491890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A266E97-A0F6-4EC2-A06C-C607FC52B5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5998" y="1079998"/>
            <a:ext cx="3798457" cy="3600000"/>
          </a:xfrm>
        </p:spPr>
        <p:txBody>
          <a:bodyPr/>
          <a:lstStyle/>
          <a:p>
            <a:r>
              <a:rPr lang="en-GB" dirty="0">
                <a:solidFill>
                  <a:srgbClr val="00728F"/>
                </a:solidFill>
              </a:rPr>
              <a:t>Outcomes of £18.6m in Scotland- £301m across the UK</a:t>
            </a:r>
          </a:p>
          <a:p>
            <a:endParaRPr lang="en-GB" dirty="0">
              <a:solidFill>
                <a:srgbClr val="00728F"/>
              </a:solidFill>
            </a:endParaRPr>
          </a:p>
          <a:p>
            <a:endParaRPr lang="en-GB" dirty="0">
              <a:solidFill>
                <a:srgbClr val="00728F"/>
              </a:solidFill>
            </a:endParaRPr>
          </a:p>
          <a:p>
            <a:r>
              <a:rPr lang="en-GB" dirty="0">
                <a:solidFill>
                  <a:srgbClr val="00728F"/>
                </a:solidFill>
              </a:rPr>
              <a:t>Cumulative outcomes £1.69 billion across UK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4EAB67-0388-4325-8E68-25326E0FFD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B23EDA-0635-4937-92A4-47ED24CFE164}" type="slidenum">
              <a:rPr lang="en-US" altLang="en-US" smtClean="0"/>
              <a:pPr>
                <a:defRPr/>
              </a:pPr>
              <a:t>7</a:t>
            </a:fld>
            <a:endParaRPr lang="en-US" altLang="en-US" sz="1400" dirty="0">
              <a:solidFill>
                <a:schemeClr val="tx1"/>
              </a:solidFill>
              <a:latin typeface="Time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DDEF14-C5EB-48A2-8AED-B4ABCE455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The National Fraud Initiative</a:t>
            </a:r>
            <a:r>
              <a:rPr lang="en-GB" dirty="0"/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CA0247-1CB3-4AD9-A8C8-F22D8ED00B3B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5032061" y="1079500"/>
            <a:ext cx="2535865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69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0405C-E584-4CBF-BA0F-11EC0B0E6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NFI Key outcomes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DFD789-E59F-47D0-A708-8121B894B6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56184" y="799148"/>
            <a:ext cx="6279028" cy="426974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DEA6D7-C404-4071-87FC-C05E35B306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B23EDA-0635-4937-92A4-47ED24CFE164}" type="slidenum">
              <a:rPr lang="en-US" altLang="en-US" smtClean="0"/>
              <a:pPr>
                <a:defRPr/>
              </a:pPr>
              <a:t>8</a:t>
            </a:fld>
            <a:endParaRPr lang="en-US" altLang="en-US" sz="1400" dirty="0">
              <a:solidFill>
                <a:schemeClr val="tx1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212394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7735A-630A-4E25-9E9D-F0D574C8D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Case study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4C179-CF74-42E0-A46C-4CF798013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64195"/>
            <a:ext cx="8523288" cy="3612555"/>
          </a:xfrm>
        </p:spPr>
        <p:txBody>
          <a:bodyPr/>
          <a:lstStyle/>
          <a:p>
            <a:r>
              <a:rPr lang="en-GB" dirty="0">
                <a:solidFill>
                  <a:srgbClr val="00728F"/>
                </a:solidFill>
              </a:rPr>
              <a:t>	Another adult was resident in a property where a customer was receiving a council tax SPD.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28F"/>
                </a:solidFill>
              </a:rPr>
              <a:t>The tenant's brother had been the only person in the property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28F"/>
                </a:solidFill>
              </a:rPr>
              <a:t>The tenant had also submitted several applications to buy the council property under the "right to buy" scheme</a:t>
            </a:r>
            <a:br>
              <a:rPr lang="en-GB" dirty="0">
                <a:solidFill>
                  <a:srgbClr val="00728F"/>
                </a:solidFill>
              </a:rPr>
            </a:br>
            <a:endParaRPr lang="en-GB" dirty="0">
              <a:solidFill>
                <a:srgbClr val="00728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solidFill>
                <a:srgbClr val="00728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28F"/>
                </a:solidFill>
              </a:rPr>
              <a:t>The "right to buy" application was cancelled -£15,000 discount lost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28F"/>
                </a:solidFill>
              </a:rPr>
              <a:t>The council tenancy signed back to the council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28F"/>
                </a:solidFill>
              </a:rPr>
              <a:t>Council records have been updated &amp; tenant's brother is now liable for £1745 council tax.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136AC-84AB-4F40-BF35-C130EEEEE5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B23EDA-0635-4937-92A4-47ED24CFE164}" type="slidenum">
              <a:rPr lang="en-US" altLang="en-US" smtClean="0"/>
              <a:pPr>
                <a:defRPr/>
              </a:pPr>
              <a:t>9</a:t>
            </a:fld>
            <a:endParaRPr lang="en-US" altLang="en-US" sz="1400" dirty="0">
              <a:solidFill>
                <a:schemeClr val="tx1"/>
              </a:solidFill>
              <a:latin typeface="Time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C6CE57-C03F-4B13-9659-3A439FE39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813" y="4248571"/>
            <a:ext cx="936204" cy="93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2390"/>
      </p:ext>
    </p:extLst>
  </p:cSld>
  <p:clrMapOvr>
    <a:masterClrMapping/>
  </p:clrMapOvr>
</p:sld>
</file>

<file path=ppt/theme/theme1.xml><?xml version="1.0" encoding="utf-8"?>
<a:theme xmlns:a="http://schemas.openxmlformats.org/drawingml/2006/main" name="AS Pres Turquoise">
  <a:themeElements>
    <a:clrScheme name="Audit Scotland">
      <a:dk1>
        <a:srgbClr val="000000"/>
      </a:dk1>
      <a:lt1>
        <a:srgbClr val="FFFFFF"/>
      </a:lt1>
      <a:dk2>
        <a:srgbClr val="00728F"/>
      </a:dk2>
      <a:lt2>
        <a:srgbClr val="FFFFFF"/>
      </a:lt2>
      <a:accent1>
        <a:srgbClr val="00728F"/>
      </a:accent1>
      <a:accent2>
        <a:srgbClr val="72CCD2"/>
      </a:accent2>
      <a:accent3>
        <a:srgbClr val="00994E"/>
      </a:accent3>
      <a:accent4>
        <a:srgbClr val="55294F"/>
      </a:accent4>
      <a:accent5>
        <a:srgbClr val="FBAE17"/>
      </a:accent5>
      <a:accent6>
        <a:srgbClr val="7F7F7F"/>
      </a:accent6>
      <a:hlink>
        <a:srgbClr val="00728F"/>
      </a:hlink>
      <a:folHlink>
        <a:srgbClr val="72CCD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5294F"/>
        </a:accent1>
        <a:accent2>
          <a:srgbClr val="00994E"/>
        </a:accent2>
        <a:accent3>
          <a:srgbClr val="FFFFFF"/>
        </a:accent3>
        <a:accent4>
          <a:srgbClr val="000000"/>
        </a:accent4>
        <a:accent5>
          <a:srgbClr val="B4ACB2"/>
        </a:accent5>
        <a:accent6>
          <a:srgbClr val="008A46"/>
        </a:accent6>
        <a:hlink>
          <a:srgbClr val="00728F"/>
        </a:hlink>
        <a:folHlink>
          <a:srgbClr val="72CCD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ighlighter xmlns="861488cc-c020-4604-a0c4-7673b58cdc5e" xsi:nil="true"/>
    <j4eabcd22048400aab837f9e44738912 xmlns="cb687967-b5c0-4208-b2ea-d8ca691983c1">
      <Terms xmlns="http://schemas.microsoft.com/office/infopath/2007/PartnerControls">
        <TermInfo xmlns="http://schemas.microsoft.com/office/infopath/2007/PartnerControls">
          <TermName xmlns="http://schemas.microsoft.com/office/infopath/2007/PartnerControls">Public</TermName>
          <TermId xmlns="http://schemas.microsoft.com/office/infopath/2007/PartnerControls">36698a75-5644-47f7-8ff9-53bb82055c78</TermId>
        </TermInfo>
      </Terms>
    </j4eabcd22048400aab837f9e44738912>
    <IconOverlay xmlns="http://schemas.microsoft.com/sharepoint/v4" xsi:nil="true"/>
    <edbea0fd3ce14ff985d1b332cf4346fa xmlns="cb687967-b5c0-4208-b2ea-d8ca691983c1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Complete</TermName>
          <TermId xmlns="http://schemas.microsoft.com/office/infopath/2007/PartnerControls">db7f31b0-2f75-4fab-9175-364e6925ac00</TermId>
        </TermInfo>
      </Terms>
    </edbea0fd3ce14ff985d1b332cf4346fa>
    <TaxCatchAll xmlns="ccb59271-1a9c-494b-aab4-e5d3692b6bb8">
      <Value>2218</Value>
      <Value>291</Value>
      <Value>25</Value>
      <Value>14</Value>
    </TaxCatchAll>
    <Description1 xmlns="cb687967-b5c0-4208-b2ea-d8ca691983c1">Presentation on NFI at national conference 10/11 July 2018</Description1>
    <hb9bafa30376421f83209c4ea72e6788 xmlns="cb687967-b5c0-4208-b2ea-d8ca691983c1">
      <Terms xmlns="http://schemas.microsoft.com/office/infopath/2007/PartnerControls">
        <TermInfo xmlns="http://schemas.microsoft.com/office/infopath/2007/PartnerControls">
          <TermName xmlns="http://schemas.microsoft.com/office/infopath/2007/PartnerControls">Audit Strategy</TermName>
          <TermId xmlns="http://schemas.microsoft.com/office/infopath/2007/PartnerControls">f0e7bea9-4ff7-480b-bdc5-2a7269d579f0</TermId>
        </TermInfo>
      </Terms>
    </hb9bafa30376421f83209c4ea72e6788>
    <_dlc_ExpireDateSaved xmlns="http://schemas.microsoft.com/sharepoint/v3" xsi:nil="true"/>
    <_dlc_ExpireDate xmlns="http://schemas.microsoft.com/sharepoint/v3">2019-01-12T13:59:18+00:00</_dlc_ExpireDate>
    <dff9e7fa6e24407997e8247b602fac8e xmlns="cb687967-b5c0-4208-b2ea-d8ca691983c1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2018-2019</TermName>
          <TermId xmlns="http://schemas.microsoft.com/office/infopath/2007/PartnerControls">9cc6fb20-1dc6-4891-b365-414898da852f</TermId>
        </TermInfo>
      </Terms>
    </dff9e7fa6e24407997e8247b602fac8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Microsoft.Office.RecordsManagement.PolicyFeatures.ExpirationEventReceiver</Name>
    <Synchronization>Synchronous</Synchronization>
    <Type>10001</Type>
    <SequenceNumber>101</SequenceNumber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Assembly>Microsoft.Office.Policy, Version=14.0.0.0, Culture=neutral, PublicKeyToken=71e9bce111e9429c</Assembly>
    <Class>Microsoft.Office.RecordsManagement.Internal.UpdateExpireDate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CT_Standard" ma:contentTypeID="0x0101002651B69664B57D42B5D65DE99314DA8501010013BF13B8365624488B827E5596ED8822" ma:contentTypeVersion="34" ma:contentTypeDescription="Default Audit Scotland content type with 18 month retention policy for documents and 7 years for records. " ma:contentTypeScope="" ma:versionID="b3847488b2561c123553e8d4f01cc54d">
  <xsd:schema xmlns:xsd="http://www.w3.org/2001/XMLSchema" xmlns:xs="http://www.w3.org/2001/XMLSchema" xmlns:p="http://schemas.microsoft.com/office/2006/metadata/properties" xmlns:ns1="http://schemas.microsoft.com/sharepoint/v3" xmlns:ns2="cb687967-b5c0-4208-b2ea-d8ca691983c1" xmlns:ns3="ccb59271-1a9c-494b-aab4-e5d3692b6bb8" xmlns:ns4="http://schemas.microsoft.com/sharepoint/v4" xmlns:ns5="861488cc-c020-4604-a0c4-7673b58cdc5e" targetNamespace="http://schemas.microsoft.com/office/2006/metadata/properties" ma:root="true" ma:fieldsID="0108e9b570dbf818d6123571a2da3c5f" ns1:_="" ns2:_="" ns3:_="" ns4:_="" ns5:_="">
    <xsd:import namespace="http://schemas.microsoft.com/sharepoint/v3"/>
    <xsd:import namespace="cb687967-b5c0-4208-b2ea-d8ca691983c1"/>
    <xsd:import namespace="ccb59271-1a9c-494b-aab4-e5d3692b6bb8"/>
    <xsd:import namespace="http://schemas.microsoft.com/sharepoint/v4"/>
    <xsd:import namespace="861488cc-c020-4604-a0c4-7673b58cdc5e"/>
    <xsd:element name="properties">
      <xsd:complexType>
        <xsd:sequence>
          <xsd:element name="documentManagement">
            <xsd:complexType>
              <xsd:all>
                <xsd:element ref="ns2:j4eabcd22048400aab837f9e44738912" minOccurs="0"/>
                <xsd:element ref="ns3:TaxCatchAll" minOccurs="0"/>
                <xsd:element ref="ns3:TaxCatchAllLabel" minOccurs="0"/>
                <xsd:element ref="ns2:Description1" minOccurs="0"/>
                <xsd:element ref="ns2:edbea0fd3ce14ff985d1b332cf4346fa" minOccurs="0"/>
                <xsd:element ref="ns2:hb9bafa30376421f83209c4ea72e6788" minOccurs="0"/>
                <xsd:element ref="ns1:_dlc_Exempt" minOccurs="0"/>
                <xsd:element ref="ns1:_dlc_ExpireDateSaved" minOccurs="0"/>
                <xsd:element ref="ns1:_dlc_ExpireDate" minOccurs="0"/>
                <xsd:element ref="ns2:dff9e7fa6e24407997e8247b602fac8e" minOccurs="0"/>
                <xsd:element ref="ns4:IconOverlay" minOccurs="0"/>
                <xsd:element ref="ns1:_vti_ItemDeclaredRecord" minOccurs="0"/>
                <xsd:element ref="ns1:_vti_ItemHoldRecordStatus" minOccurs="0"/>
                <xsd:element ref="ns5:Highlight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17" nillable="true" ma:displayName="Exempt from Policy" ma:hidden="true" ma:internalName="_dlc_Exempt" ma:readOnly="true">
      <xsd:simpleType>
        <xsd:restriction base="dms:Unknown"/>
      </xsd:simpleType>
    </xsd:element>
    <xsd:element name="_dlc_ExpireDateSaved" ma:index="18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19" nillable="true" ma:displayName="Expiration Date" ma:description="" ma:hidden="true" ma:indexed="true" ma:internalName="_dlc_ExpireDate" ma:readOnly="true">
      <xsd:simpleType>
        <xsd:restriction base="dms:DateTime"/>
      </xsd:simpleType>
    </xsd:element>
    <xsd:element name="_vti_ItemDeclaredRecord" ma:index="23" nillable="true" ma:displayName="Declared Record" ma:hidden="true" ma:internalName="_vti_ItemDeclaredRecord" ma:readOnly="true">
      <xsd:simpleType>
        <xsd:restriction base="dms:DateTime"/>
      </xsd:simpleType>
    </xsd:element>
    <xsd:element name="_vti_ItemHoldRecordStatus" ma:index="24" nillable="true" ma:displayName="Hold and Record Status" ma:decimals="0" ma:description="" ma:hidden="true" ma:indexed="true" ma:internalName="_vti_ItemHoldRecordStatu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687967-b5c0-4208-b2ea-d8ca691983c1" elementFormDefault="qualified">
    <xsd:import namespace="http://schemas.microsoft.com/office/2006/documentManagement/types"/>
    <xsd:import namespace="http://schemas.microsoft.com/office/infopath/2007/PartnerControls"/>
    <xsd:element name="j4eabcd22048400aab837f9e44738912" ma:index="8" ma:taxonomy="true" ma:internalName="j4eabcd22048400aab837f9e44738912" ma:taxonomyFieldName="Classification" ma:displayName="Classification" ma:readOnly="false" ma:default="14;#Public|36698a75-5644-47f7-8ff9-53bb82055c78" ma:fieldId="{34eabcd2-2048-400a-ab83-7f9e44738912}" ma:sspId="d22a52a1-c258-4600-a50e-6d1ba6a29ca5" ma:termSetId="9d822a4f-791c-4caf-895b-0cf032feb1f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escription1" ma:index="12" nillable="true" ma:displayName="Description" ma:description="A short summary of the files contents_" ma:internalName="Description1" ma:readOnly="false">
      <xsd:simpleType>
        <xsd:restriction base="dms:Note">
          <xsd:maxLength value="255"/>
        </xsd:restriction>
      </xsd:simpleType>
    </xsd:element>
    <xsd:element name="edbea0fd3ce14ff985d1b332cf4346fa" ma:index="13" ma:taxonomy="true" ma:internalName="edbea0fd3ce14ff985d1b332cf4346fa" ma:taxonomyFieldName="Document_x0020_Status" ma:displayName="Document Status" ma:default="15;#In Progress|7b5c9818-14a9-4b9f-923e-38ea360afb48" ma:fieldId="{edbea0fd-3ce1-4ff9-85d1-b332cf4346fa}" ma:sspId="d22a52a1-c258-4600-a50e-6d1ba6a29ca5" ma:termSetId="d3036e73-bc56-4d85-83ca-2f2efb69891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b9bafa30376421f83209c4ea72e6788" ma:index="15" ma:taxonomy="true" ma:internalName="hb9bafa30376421f83209c4ea72e6788" ma:taxonomyFieldName="Information_x0020_Owner" ma:displayName="Information Owner" ma:default="2260;#Professional Support|229ad64c-b486-4cd2-bb1b-56943d776d6e" ma:fieldId="{1b9bafa3-0376-421f-8320-9c4ea72e6788}" ma:sspId="d22a52a1-c258-4600-a50e-6d1ba6a29ca5" ma:termSetId="07dfd95e-08f6-42e7-8e24-d0f2aac97d8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ff9e7fa6e24407997e8247b602fac8e" ma:index="20" ma:taxonomy="true" ma:internalName="dff9e7fa6e24407997e8247b602fac8e" ma:taxonomyFieldName="Financial_x0020_Year" ma:displayName="Financial Year" ma:default="2218;#2018-2019|9cc6fb20-1dc6-4891-b365-414898da852f" ma:fieldId="{dff9e7fa-6e24-4079-97e8-247b602fac8e}" ma:sspId="d22a52a1-c258-4600-a50e-6d1ba6a29ca5" ma:termSetId="fcbdea32-c3e3-4827-9495-66ebbdc355a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b59271-1a9c-494b-aab4-e5d3692b6bb8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fcdcbeae-f3b5-4d22-b5f6-1aeb3fb936db}" ma:internalName="TaxCatchAll" ma:showField="CatchAllData" ma:web="cb687967-b5c0-4208-b2ea-d8ca691983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fcdcbeae-f3b5-4d22-b5f6-1aeb3fb936db}" ma:internalName="TaxCatchAllLabel" ma:readOnly="true" ma:showField="CatchAllDataLabel" ma:web="cb687967-b5c0-4208-b2ea-d8ca691983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2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88cc-c020-4604-a0c4-7673b58cdc5e" elementFormDefault="qualified">
    <xsd:import namespace="http://schemas.microsoft.com/office/2006/documentManagement/types"/>
    <xsd:import namespace="http://schemas.microsoft.com/office/infopath/2007/PartnerControls"/>
    <xsd:element name="Highlighter" ma:index="25" nillable="true" ma:displayName="Records Management Highlighter" ma:description="Provides early and critical warning for files and records which will be deleted according to the retention policy" ma:internalName="Records_x0020_Management_x0020_Highlighter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832959-0B33-46A3-A031-00DEB0B23775}">
  <ds:schemaRefs>
    <ds:schemaRef ds:uri="http://schemas.microsoft.com/office/2006/metadata/properties"/>
    <ds:schemaRef ds:uri="http://schemas.microsoft.com/office/infopath/2007/PartnerControls"/>
    <ds:schemaRef ds:uri="861488cc-c020-4604-a0c4-7673b58cdc5e"/>
    <ds:schemaRef ds:uri="cb687967-b5c0-4208-b2ea-d8ca691983c1"/>
    <ds:schemaRef ds:uri="http://schemas.microsoft.com/sharepoint/v4"/>
    <ds:schemaRef ds:uri="ccb59271-1a9c-494b-aab4-e5d3692b6bb8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42475863-142F-4932-A351-6D93E35D9AD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D07DE5-CFFF-4954-A277-49735257CB4C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5A78FD58-7D4E-444D-8B1D-ADEABE9A9D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b687967-b5c0-4208-b2ea-d8ca691983c1"/>
    <ds:schemaRef ds:uri="ccb59271-1a9c-494b-aab4-e5d3692b6bb8"/>
    <ds:schemaRef ds:uri="http://schemas.microsoft.com/sharepoint/v4"/>
    <ds:schemaRef ds:uri="861488cc-c020-4604-a0c4-7673b58cdc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 Pres Turquoise</Template>
  <TotalTime>1041</TotalTime>
  <Words>275</Words>
  <Application>Microsoft Office PowerPoint</Application>
  <PresentationFormat>Custom</PresentationFormat>
  <Paragraphs>107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Times</vt:lpstr>
      <vt:lpstr>AS Pres Turquoise</vt:lpstr>
      <vt:lpstr>The National Fraud Initiative in Scotland</vt:lpstr>
      <vt:lpstr>Fraud &amp; irregularities</vt:lpstr>
      <vt:lpstr>Role of auditors</vt:lpstr>
      <vt:lpstr>The National Fraud Initiative</vt:lpstr>
      <vt:lpstr>Key features of the NFI</vt:lpstr>
      <vt:lpstr>PowerPoint Presentation</vt:lpstr>
      <vt:lpstr>The National Fraud Initiative </vt:lpstr>
      <vt:lpstr>NFI Key outcomes</vt:lpstr>
      <vt:lpstr>Case study</vt:lpstr>
      <vt:lpstr>Case study – App check</vt:lpstr>
      <vt:lpstr>The future…</vt:lpstr>
      <vt:lpstr>Contact</vt:lpstr>
    </vt:vector>
  </TitlesOfParts>
  <Company>Audit Scotland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your presentation title here</dc:title>
  <dc:creator>Citrix Server Local Admin</dc:creator>
  <cp:lastModifiedBy>Shirley James</cp:lastModifiedBy>
  <cp:revision>67</cp:revision>
  <cp:lastPrinted>2018-07-04T09:55:52Z</cp:lastPrinted>
  <dcterms:created xsi:type="dcterms:W3CDTF">2018-04-11T09:47:59Z</dcterms:created>
  <dcterms:modified xsi:type="dcterms:W3CDTF">2018-09-05T08:44:00Z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0x0101002651B69664B57D42B5D65DE99314DA8501010013BF13B8365624488B827E5596ED8822</vt:lpwstr>
  </property>
  <property fmtid="{D5CDD505-2E9C-101B-9397-08002B2CF9AE}" pid="3" name="Information Owner">
    <vt:lpwstr>291;#Audit Strategy|f0e7bea9-4ff7-480b-bdc5-2a7269d579f0</vt:lpwstr>
  </property>
  <property fmtid="{D5CDD505-2E9C-101B-9397-08002B2CF9AE}" pid="4" name="Document Status">
    <vt:lpwstr>25;#Complete|db7f31b0-2f75-4fab-9175-364e6925ac00</vt:lpwstr>
  </property>
  <property fmtid="{D5CDD505-2E9C-101B-9397-08002B2CF9AE}" pid="5" name="Calendar Year">
    <vt:lpwstr>2213;#2018|603cefd8-6e53-4b83-8133-05fedf77df57</vt:lpwstr>
  </property>
  <property fmtid="{D5CDD505-2E9C-101B-9397-08002B2CF9AE}" pid="6" name="Classification">
    <vt:lpwstr>14;#Public|36698a75-5644-47f7-8ff9-53bb82055c78</vt:lpwstr>
  </property>
  <property fmtid="{D5CDD505-2E9C-101B-9397-08002B2CF9AE}" pid="7" name="_dlc_policyId">
    <vt:lpwstr>0x0101002651B69664B57D42B5D65DE99314DA850101</vt:lpwstr>
  </property>
  <property fmtid="{D5CDD505-2E9C-101B-9397-08002B2CF9AE}" pid="8" name="ItemRetentionFormula">
    <vt:lpwstr>&lt;formula id="Microsoft.Office.RecordsManagement.PolicyFeatures.Expiration.Formula.BuiltIn"&gt;&lt;number&gt;6&lt;/number&gt;&lt;property&gt;Modified&lt;/property&gt;&lt;propertyId&gt;28cf69c5-fa48-462a-b5cd-27b6f9d2bd5f&lt;/propertyId&gt;&lt;period&gt;months&lt;/period&gt;&lt;/formula&gt;</vt:lpwstr>
  </property>
  <property fmtid="{D5CDD505-2E9C-101B-9397-08002B2CF9AE}" pid="9" name="Financial Year">
    <vt:lpwstr>2218;#2018-2019|9cc6fb20-1dc6-4891-b365-414898da852f</vt:lpwstr>
  </property>
</Properties>
</file>